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Inter SemiBold"/>
      <p:regular r:id="rId28"/>
      <p:bold r:id="rId29"/>
      <p:italic r:id="rId30"/>
      <p:boldItalic r:id="rId31"/>
    </p:embeddedFont>
    <p:embeddedFont>
      <p:font typeface="Poppins"/>
      <p:regular r:id="rId32"/>
      <p:bold r:id="rId33"/>
      <p:italic r:id="rId34"/>
      <p:boldItalic r:id="rId35"/>
    </p:embeddedFont>
    <p:embeddedFont>
      <p:font typeface="Inter"/>
      <p:regular r:id="rId36"/>
      <p:bold r:id="rId37"/>
      <p:italic r:id="rId38"/>
      <p:boldItalic r:id="rId39"/>
    </p:embeddedFont>
    <p:embeddedFont>
      <p:font typeface="Poppins SemiBold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SemiBold-regular.fntdata"/><Relationship Id="rId20" Type="http://schemas.openxmlformats.org/officeDocument/2006/relationships/slide" Target="slides/slide15.xml"/><Relationship Id="rId42" Type="http://schemas.openxmlformats.org/officeDocument/2006/relationships/font" Target="fonts/PoppinsSemiBold-italic.fntdata"/><Relationship Id="rId41" Type="http://schemas.openxmlformats.org/officeDocument/2006/relationships/font" Target="fonts/PoppinsSemiBold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PoppinsSemiBold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InterSemiBold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ter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terSemiBold-boldItalic.fntdata"/><Relationship Id="rId30" Type="http://schemas.openxmlformats.org/officeDocument/2006/relationships/font" Target="fonts/InterSemiBold-italic.fntdata"/><Relationship Id="rId11" Type="http://schemas.openxmlformats.org/officeDocument/2006/relationships/slide" Target="slides/slide6.xml"/><Relationship Id="rId33" Type="http://schemas.openxmlformats.org/officeDocument/2006/relationships/font" Target="fonts/Poppins-bold.fntdata"/><Relationship Id="rId10" Type="http://schemas.openxmlformats.org/officeDocument/2006/relationships/slide" Target="slides/slide5.xml"/><Relationship Id="rId32" Type="http://schemas.openxmlformats.org/officeDocument/2006/relationships/font" Target="fonts/Poppins-regular.fntdata"/><Relationship Id="rId13" Type="http://schemas.openxmlformats.org/officeDocument/2006/relationships/slide" Target="slides/slide8.xml"/><Relationship Id="rId35" Type="http://schemas.openxmlformats.org/officeDocument/2006/relationships/font" Target="fonts/Poppins-boldItalic.fntdata"/><Relationship Id="rId12" Type="http://schemas.openxmlformats.org/officeDocument/2006/relationships/slide" Target="slides/slide7.xml"/><Relationship Id="rId34" Type="http://schemas.openxmlformats.org/officeDocument/2006/relationships/font" Target="fonts/Poppins-italic.fntdata"/><Relationship Id="rId15" Type="http://schemas.openxmlformats.org/officeDocument/2006/relationships/slide" Target="slides/slide10.xml"/><Relationship Id="rId37" Type="http://schemas.openxmlformats.org/officeDocument/2006/relationships/font" Target="fonts/Inter-bold.fntdata"/><Relationship Id="rId14" Type="http://schemas.openxmlformats.org/officeDocument/2006/relationships/slide" Target="slides/slide9.xml"/><Relationship Id="rId36" Type="http://schemas.openxmlformats.org/officeDocument/2006/relationships/font" Target="fonts/Inter-regular.fntdata"/><Relationship Id="rId17" Type="http://schemas.openxmlformats.org/officeDocument/2006/relationships/slide" Target="slides/slide12.xml"/><Relationship Id="rId39" Type="http://schemas.openxmlformats.org/officeDocument/2006/relationships/font" Target="fonts/Inter-boldItalic.fntdata"/><Relationship Id="rId16" Type="http://schemas.openxmlformats.org/officeDocument/2006/relationships/slide" Target="slides/slide11.xml"/><Relationship Id="rId38" Type="http://schemas.openxmlformats.org/officeDocument/2006/relationships/font" Target="fonts/Inter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7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8.png"/><Relationship Id="rId6" Type="http://schemas.openxmlformats.org/officeDocument/2006/relationships/image" Target="../media/image8.png"/><Relationship Id="rId7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3.png"/><Relationship Id="rId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761850" y="1068050"/>
            <a:ext cx="10668300" cy="25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20 </a:t>
            </a:r>
            <a:r>
              <a:rPr b="1" i="0" lang="en-US" sz="48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Kuis Ekstensif: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Arsitektur Cassandra Panduan Lengkap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2286000" y="3912840"/>
            <a:ext cx="762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20 Pertanyaan Pilihan Ganda Menguji Pemahaman Mendalam Sistem Database Terdistribusi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1" name="Google Shape;9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Asumsi fundamental apa yang mendasari arsitektur Cassandra?</a:t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Kegagalan sistem dapat dihindari sepenuhnya dengan desain node tunggal.</a:t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1047750" y="30575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Performa basis data berbanding lurus dengan jumlah data center.</a:t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1047750" y="3886200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 Kegagalan sistem dan perangkat keras pada akhirnya pasti akan terjadi.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Replikasi data hanya diperlukan untuk pusat data fisik.</a:t>
            </a:r>
            <a:endParaRPr/>
          </a:p>
        </p:txBody>
      </p:sp>
      <p:pic>
        <p:nvPicPr>
          <p:cNvPr descr="image.png" id="101" name="Google Shape;10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2" name="Google Shape;10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07657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>
            <a:off x="571500" y="4352925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4" name="Google Shape;10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5" name="Google Shape;10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900487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</a:t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2" name="Google Shape;11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Apa perbedaan antara Klaster dan Pusat Data terkait lokasi fisik?</a:t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Keduanya dapat mencakup lokasi fisik sesuka hati.</a:t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1047750" y="3057525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ADE8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 </a:t>
            </a: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Klaster </a:t>
            </a:r>
            <a:r>
              <a:rPr b="0" i="0" lang="en-US" sz="1650" u="none" cap="none" strike="noStrike">
                <a:solidFill>
                  <a:srgbClr val="4ADE8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dapat mencakup lokasi fisik, sedangkan pusat data tidak boleh.</a:t>
            </a:r>
            <a:endParaRPr/>
          </a:p>
        </p:txBody>
      </p:sp>
      <p:sp>
        <p:nvSpPr>
          <p:cNvPr id="118" name="Google Shape;118;p15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1047750" y="388620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Pusat data menangani pemulihan crash, klaster mengatur replikasi.</a:t>
            </a: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Klaster hanya berisi satu pusat data virtual.</a:t>
            </a:r>
            <a:endParaRPr/>
          </a:p>
        </p:txBody>
      </p:sp>
      <p:pic>
        <p:nvPicPr>
          <p:cNvPr descr="image.png" id="122" name="Google Shape;12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/>
          <p:nvPr/>
        </p:nvSpPr>
        <p:spPr>
          <a:xfrm>
            <a:off x="571500" y="3524250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24" name="Google Shape;12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90525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5" name="Google Shape;12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6" name="Google Shape;12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071812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5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2</a:t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3" name="Google Shape;13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Ke mana semua data ditulis PERTAMA KALI untuk pemulihan crash?</a:t>
            </a:r>
            <a:endParaRPr/>
          </a:p>
        </p:txBody>
      </p:sp>
      <p:sp>
        <p:nvSpPr>
          <p:cNvPr id="135" name="Google Shape;135;p16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Memtable</a:t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1047750" y="30575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SSTable</a:t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1047750" y="3886200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 Log komit (Commit log)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Filter Bloom</a:t>
            </a:r>
            <a:endParaRPr/>
          </a:p>
        </p:txBody>
      </p:sp>
      <p:pic>
        <p:nvPicPr>
          <p:cNvPr descr="image.png" id="143" name="Google Shape;14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4" name="Google Shape;14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07657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6"/>
          <p:cNvSpPr/>
          <p:nvPr/>
        </p:nvSpPr>
        <p:spPr>
          <a:xfrm>
            <a:off x="571500" y="4352925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6" name="Google Shape;14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7" name="Google Shape;14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900487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3</a:t>
            </a:r>
            <a:endParaRPr/>
          </a:p>
        </p:txBody>
      </p:sp>
      <p:sp>
        <p:nvSpPr>
          <p:cNvPr id="149" name="Google Shape;149;p16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4" name="Google Shape;15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1400" y="1685925"/>
            <a:ext cx="42291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/>
          <p:nvPr/>
        </p:nvSpPr>
        <p:spPr>
          <a:xfrm>
            <a:off x="571500" y="1685925"/>
            <a:ext cx="6660832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Manakah yang BUKAN karakteristik dari SSTable?</a:t>
            </a:r>
            <a:endParaRPr/>
          </a:p>
        </p:txBody>
      </p:sp>
      <p:pic>
        <p:nvPicPr>
          <p:cNvPr descr="image.png" id="157" name="Google Shape;157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0925" y="1695450"/>
            <a:ext cx="42100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/>
          <p:nvPr/>
        </p:nvSpPr>
        <p:spPr>
          <a:xfrm>
            <a:off x="571500" y="2270670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1000125" y="2384970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Merupakan file data yang tidak dapat diubah (immutable).</a:t>
            </a:r>
            <a:endParaRPr/>
          </a:p>
        </p:txBody>
      </p:sp>
      <p:sp>
        <p:nvSpPr>
          <p:cNvPr id="160" name="Google Shape;160;p17"/>
          <p:cNvSpPr/>
          <p:nvPr/>
        </p:nvSpPr>
        <p:spPr>
          <a:xfrm>
            <a:off x="571500" y="2918370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1000125" y="3032670"/>
            <a:ext cx="5724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 Disimpan di disk secara acak (randomly stored).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2" name="Google Shape;162;p17"/>
          <p:cNvSpPr/>
          <p:nvPr/>
        </p:nvSpPr>
        <p:spPr>
          <a:xfrm>
            <a:off x="571500" y="3566070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1000125" y="3680370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Hanya dapat ditambahkan (append only).</a:t>
            </a:r>
            <a:endParaRPr/>
          </a:p>
        </p:txBody>
      </p:sp>
      <p:sp>
        <p:nvSpPr>
          <p:cNvPr id="164" name="Google Shape;164;p17"/>
          <p:cNvSpPr/>
          <p:nvPr/>
        </p:nvSpPr>
        <p:spPr>
          <a:xfrm>
            <a:off x="571500" y="4213770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7"/>
          <p:cNvSpPr txBox="1"/>
          <p:nvPr/>
        </p:nvSpPr>
        <p:spPr>
          <a:xfrm>
            <a:off x="1000125" y="4328070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Ditulis dan dipelihara untuk setiap tabel.</a:t>
            </a:r>
            <a:endParaRPr/>
          </a:p>
        </p:txBody>
      </p:sp>
      <p:pic>
        <p:nvPicPr>
          <p:cNvPr descr="image.png" id="166" name="Google Shape;16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2404020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7"/>
          <p:cNvSpPr/>
          <p:nvPr/>
        </p:nvSpPr>
        <p:spPr>
          <a:xfrm>
            <a:off x="571500" y="3413670"/>
            <a:ext cx="634365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68" name="Google Shape;168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3699420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9" name="Google Shape;16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4347120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0" name="Google Shape;170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3900" y="3046958"/>
            <a:ext cx="1714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7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4</a:t>
            </a: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7" name="Google Shape;17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Bagaimana cara kerja "Gossip Protocol" di Cassandra?</a:t>
            </a:r>
            <a:endParaRPr/>
          </a:p>
        </p:txBody>
      </p:sp>
      <p:sp>
        <p:nvSpPr>
          <p:cNvPr id="179" name="Google Shape;179;p18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Pertukaran data klien-koordinator setiap milidetik.</a:t>
            </a:r>
            <a:endParaRPr/>
          </a:p>
        </p:txBody>
      </p:sp>
      <p:sp>
        <p:nvSpPr>
          <p:cNvPr id="181" name="Google Shape;181;p18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8"/>
          <p:cNvSpPr txBox="1"/>
          <p:nvPr/>
        </p:nvSpPr>
        <p:spPr>
          <a:xfrm>
            <a:off x="1047750" y="30575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Proses node mengkonsolidasikan SSTable.</a:t>
            </a:r>
            <a:endParaRPr/>
          </a:p>
        </p:txBody>
      </p:sp>
      <p:sp>
        <p:nvSpPr>
          <p:cNvPr id="183" name="Google Shape;183;p18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8"/>
          <p:cNvSpPr txBox="1"/>
          <p:nvPr/>
        </p:nvSpPr>
        <p:spPr>
          <a:xfrm>
            <a:off x="1047750" y="388620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ADE8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 Node bertukar status tentang diri mereka dan node lain setiap detik.</a:t>
            </a:r>
            <a:endParaRPr/>
          </a:p>
        </p:txBody>
      </p:sp>
      <p:sp>
        <p:nvSpPr>
          <p:cNvPr id="185" name="Google Shape;185;p18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8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Algoritma untuk menguji elemen anggota suatu himpunan.</a:t>
            </a:r>
            <a:endParaRPr/>
          </a:p>
        </p:txBody>
      </p:sp>
      <p:pic>
        <p:nvPicPr>
          <p:cNvPr descr="image.png" id="187" name="Google Shape;18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8" name="Google Shape;18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07657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8"/>
          <p:cNvSpPr/>
          <p:nvPr/>
        </p:nvSpPr>
        <p:spPr>
          <a:xfrm>
            <a:off x="571500" y="4352925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90" name="Google Shape;19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1" name="Google Shape;19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900487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8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5</a:t>
            </a:r>
            <a:endParaRPr/>
          </a:p>
        </p:txBody>
      </p:sp>
      <p:sp>
        <p:nvSpPr>
          <p:cNvPr id="193" name="Google Shape;193;p18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8" name="Google Shape;19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9" name="Google Shape;19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1400" y="1685925"/>
            <a:ext cx="42291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 txBox="1"/>
          <p:nvPr/>
        </p:nvSpPr>
        <p:spPr>
          <a:xfrm>
            <a:off x="571500" y="1685925"/>
            <a:ext cx="6660832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Struktur memori mana yang menyerupai cache write-back tempat data diindeks?</a:t>
            </a:r>
            <a:endParaRPr/>
          </a:p>
        </p:txBody>
      </p:sp>
      <p:pic>
        <p:nvPicPr>
          <p:cNvPr descr="image.png" id="201" name="Google Shape;20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0925" y="1695450"/>
            <a:ext cx="42100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/>
          <p:nvPr/>
        </p:nvSpPr>
        <p:spPr>
          <a:xfrm>
            <a:off x="571500" y="26172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1000125" y="27315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SSTable</a:t>
            </a:r>
            <a:endParaRPr/>
          </a:p>
        </p:txBody>
      </p:sp>
      <p:sp>
        <p:nvSpPr>
          <p:cNvPr id="204" name="Google Shape;204;p19"/>
          <p:cNvSpPr/>
          <p:nvPr/>
        </p:nvSpPr>
        <p:spPr>
          <a:xfrm>
            <a:off x="571500" y="32649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9"/>
          <p:cNvSpPr txBox="1"/>
          <p:nvPr/>
        </p:nvSpPr>
        <p:spPr>
          <a:xfrm>
            <a:off x="1000125" y="33792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4ADE8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 Memtable</a:t>
            </a:r>
            <a:endParaRPr/>
          </a:p>
        </p:txBody>
      </p:sp>
      <p:sp>
        <p:nvSpPr>
          <p:cNvPr id="206" name="Google Shape;206;p19"/>
          <p:cNvSpPr/>
          <p:nvPr/>
        </p:nvSpPr>
        <p:spPr>
          <a:xfrm>
            <a:off x="571500" y="39126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9"/>
          <p:cNvSpPr txBox="1"/>
          <p:nvPr/>
        </p:nvSpPr>
        <p:spPr>
          <a:xfrm>
            <a:off x="1000125" y="40269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Tombstone</a:t>
            </a:r>
            <a:endParaRPr/>
          </a:p>
        </p:txBody>
      </p:sp>
      <p:sp>
        <p:nvSpPr>
          <p:cNvPr id="208" name="Google Shape;208;p19"/>
          <p:cNvSpPr/>
          <p:nvPr/>
        </p:nvSpPr>
        <p:spPr>
          <a:xfrm>
            <a:off x="571500" y="45603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9"/>
          <p:cNvSpPr txBox="1"/>
          <p:nvPr/>
        </p:nvSpPr>
        <p:spPr>
          <a:xfrm>
            <a:off x="1000125" y="46746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Bloom Filter</a:t>
            </a:r>
            <a:endParaRPr/>
          </a:p>
        </p:txBody>
      </p:sp>
      <p:pic>
        <p:nvPicPr>
          <p:cNvPr descr="image.png" id="210" name="Google Shape;21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2750641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9"/>
          <p:cNvSpPr/>
          <p:nvPr/>
        </p:nvSpPr>
        <p:spPr>
          <a:xfrm>
            <a:off x="571500" y="3760291"/>
            <a:ext cx="634365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12" name="Google Shape;212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4046041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3" name="Google Shape;21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4693741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4" name="Google Shape;21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3900" y="3393578"/>
            <a:ext cx="1714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9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6</a:t>
            </a:r>
            <a:endParaRPr/>
          </a:p>
        </p:txBody>
      </p:sp>
      <p:sp>
        <p:nvSpPr>
          <p:cNvPr id="216" name="Google Shape;216;p19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1" name="Google Shape;22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0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Apa peran dari algoritma "Filter Bloom"?</a:t>
            </a:r>
            <a:endParaRPr/>
          </a:p>
        </p:txBody>
      </p:sp>
      <p:sp>
        <p:nvSpPr>
          <p:cNvPr id="223" name="Google Shape;223;p20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0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Membersihkan data usang dari disk.</a:t>
            </a:r>
            <a:endParaRPr/>
          </a:p>
        </p:txBody>
      </p:sp>
      <p:sp>
        <p:nvSpPr>
          <p:cNvPr id="225" name="Google Shape;225;p20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0"/>
          <p:cNvSpPr txBox="1"/>
          <p:nvPr/>
        </p:nvSpPr>
        <p:spPr>
          <a:xfrm>
            <a:off x="1047750" y="30575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Mengurutkan kumpulan kolom.</a:t>
            </a:r>
            <a:endParaRPr/>
          </a:p>
        </p:txBody>
      </p:sp>
      <p:sp>
        <p:nvSpPr>
          <p:cNvPr id="227" name="Google Shape;227;p20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0"/>
          <p:cNvSpPr txBox="1"/>
          <p:nvPr/>
        </p:nvSpPr>
        <p:spPr>
          <a:xfrm>
            <a:off x="1047750" y="388620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Menjadi proksi antara klien dan node.</a:t>
            </a:r>
            <a:endParaRPr/>
          </a:p>
        </p:txBody>
      </p:sp>
      <p:sp>
        <p:nvSpPr>
          <p:cNvPr id="229" name="Google Shape;229;p20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0"/>
          <p:cNvSpPr txBox="1"/>
          <p:nvPr/>
        </p:nvSpPr>
        <p:spPr>
          <a:xfrm>
            <a:off x="1047750" y="4714875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 Menguji apakah suatu elemen merupakan anggota dari suatu himpunan.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descr="image.png" id="231" name="Google Shape;23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2" name="Google Shape;23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07657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3" name="Google Shape;23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90525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0"/>
          <p:cNvSpPr/>
          <p:nvPr/>
        </p:nvSpPr>
        <p:spPr>
          <a:xfrm>
            <a:off x="571500" y="5181600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35" name="Google Shape;23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4729162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0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7</a:t>
            </a:r>
            <a:endParaRPr/>
          </a:p>
        </p:txBody>
      </p:sp>
      <p:sp>
        <p:nvSpPr>
          <p:cNvPr id="237" name="Google Shape;237;p20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2" name="Google Shape;24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1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Apa nama proses membuang data usang dan tombstone secara berkala?</a:t>
            </a:r>
            <a:endParaRPr/>
          </a:p>
        </p:txBody>
      </p:sp>
      <p:sp>
        <p:nvSpPr>
          <p:cNvPr id="244" name="Google Shape;244;p21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1"/>
          <p:cNvSpPr txBox="1"/>
          <p:nvPr/>
        </p:nvSpPr>
        <p:spPr>
          <a:xfrm>
            <a:off x="1047750" y="2228850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 Pemadatan (Compaction)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6" name="Google Shape;246;p21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1"/>
          <p:cNvSpPr txBox="1"/>
          <p:nvPr/>
        </p:nvSpPr>
        <p:spPr>
          <a:xfrm>
            <a:off x="1047750" y="30575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Replikasi</a:t>
            </a:r>
            <a:endParaRPr/>
          </a:p>
        </p:txBody>
      </p:sp>
      <p:sp>
        <p:nvSpPr>
          <p:cNvPr id="248" name="Google Shape;248;p21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1"/>
          <p:cNvSpPr txBox="1"/>
          <p:nvPr/>
        </p:nvSpPr>
        <p:spPr>
          <a:xfrm>
            <a:off x="1047750" y="388620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Penggosipan (Gossiping)</a:t>
            </a:r>
            <a:endParaRPr/>
          </a:p>
        </p:txBody>
      </p:sp>
      <p:sp>
        <p:nvSpPr>
          <p:cNvPr id="250" name="Google Shape;250;p21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1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Penyerahan tersirat (Hinted Handoff)</a:t>
            </a:r>
            <a:endParaRPr/>
          </a:p>
        </p:txBody>
      </p:sp>
      <p:sp>
        <p:nvSpPr>
          <p:cNvPr id="252" name="Google Shape;252;p21"/>
          <p:cNvSpPr/>
          <p:nvPr/>
        </p:nvSpPr>
        <p:spPr>
          <a:xfrm>
            <a:off x="571500" y="2695575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53" name="Google Shape;25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07657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4" name="Google Shape;25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90525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5" name="Google Shape;25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6" name="Google Shape;25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2243137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1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8</a:t>
            </a:r>
            <a:endParaRPr/>
          </a:p>
        </p:txBody>
      </p:sp>
      <p:sp>
        <p:nvSpPr>
          <p:cNvPr id="258" name="Google Shape;258;p21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63" name="Google Shape;26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2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Apa yang dimaksud dengan "tombstone" dalam Cassandra?</a:t>
            </a:r>
            <a:endParaRPr/>
          </a:p>
        </p:txBody>
      </p:sp>
      <p:sp>
        <p:nvSpPr>
          <p:cNvPr id="265" name="Google Shape;265;p22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2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Indikator bahwa node sedang offline.</a:t>
            </a:r>
            <a:endParaRPr/>
          </a:p>
        </p:txBody>
      </p:sp>
      <p:sp>
        <p:nvSpPr>
          <p:cNvPr id="267" name="Google Shape;267;p22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2"/>
          <p:cNvSpPr txBox="1"/>
          <p:nvPr/>
        </p:nvSpPr>
        <p:spPr>
          <a:xfrm>
            <a:off x="1047750" y="30575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File sementara sebelum data masuk commit log.</a:t>
            </a:r>
            <a:endParaRPr/>
          </a:p>
        </p:txBody>
      </p:sp>
      <p:sp>
        <p:nvSpPr>
          <p:cNvPr id="269" name="Google Shape;269;p22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2"/>
          <p:cNvSpPr txBox="1"/>
          <p:nvPr/>
        </p:nvSpPr>
        <p:spPr>
          <a:xfrm>
            <a:off x="1047750" y="3886200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 Indikator bahwa data telah dihapus.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Struktur memori yang sudah penuh.</a:t>
            </a:r>
            <a:endParaRPr/>
          </a:p>
        </p:txBody>
      </p:sp>
      <p:pic>
        <p:nvPicPr>
          <p:cNvPr descr="image.png" id="273" name="Google Shape;27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4" name="Google Shape;27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07657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2"/>
          <p:cNvSpPr/>
          <p:nvPr/>
        </p:nvSpPr>
        <p:spPr>
          <a:xfrm>
            <a:off x="571500" y="4352925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76" name="Google Shape;27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7" name="Google Shape;27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900487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2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9</a:t>
            </a:r>
            <a:endParaRPr/>
          </a:p>
        </p:txBody>
      </p:sp>
      <p:sp>
        <p:nvSpPr>
          <p:cNvPr id="279" name="Google Shape;279;p22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84" name="Google Shape;28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5" name="Google Shape;28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1400" y="1685925"/>
            <a:ext cx="42291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3"/>
          <p:cNvSpPr txBox="1"/>
          <p:nvPr/>
        </p:nvSpPr>
        <p:spPr>
          <a:xfrm>
            <a:off x="571500" y="1685925"/>
            <a:ext cx="6660832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Apa peran node saat klien terhubung untuk mengirimkan permintaan?</a:t>
            </a:r>
            <a:endParaRPr/>
          </a:p>
        </p:txBody>
      </p:sp>
      <p:pic>
        <p:nvPicPr>
          <p:cNvPr descr="image.png" id="287" name="Google Shape;28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0925" y="1695450"/>
            <a:ext cx="42100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3"/>
          <p:cNvSpPr/>
          <p:nvPr/>
        </p:nvSpPr>
        <p:spPr>
          <a:xfrm>
            <a:off x="571500" y="26172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1000125" y="27315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Master Node</a:t>
            </a:r>
            <a:endParaRPr/>
          </a:p>
        </p:txBody>
      </p:sp>
      <p:sp>
        <p:nvSpPr>
          <p:cNvPr id="290" name="Google Shape;290;p23"/>
          <p:cNvSpPr/>
          <p:nvPr/>
        </p:nvSpPr>
        <p:spPr>
          <a:xfrm>
            <a:off x="571500" y="32649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1000125" y="33792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Backup Node</a:t>
            </a:r>
            <a:endParaRPr/>
          </a:p>
        </p:txBody>
      </p:sp>
      <p:sp>
        <p:nvSpPr>
          <p:cNvPr id="292" name="Google Shape;292;p23"/>
          <p:cNvSpPr/>
          <p:nvPr/>
        </p:nvSpPr>
        <p:spPr>
          <a:xfrm>
            <a:off x="571500" y="39126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3"/>
          <p:cNvSpPr txBox="1"/>
          <p:nvPr/>
        </p:nvSpPr>
        <p:spPr>
          <a:xfrm>
            <a:off x="1000125" y="4026991"/>
            <a:ext cx="5724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 Koordinator (Coordinator)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4" name="Google Shape;294;p23"/>
          <p:cNvSpPr/>
          <p:nvPr/>
        </p:nvSpPr>
        <p:spPr>
          <a:xfrm>
            <a:off x="571500" y="45603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3"/>
          <p:cNvSpPr txBox="1"/>
          <p:nvPr/>
        </p:nvSpPr>
        <p:spPr>
          <a:xfrm>
            <a:off x="1000125" y="46746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Replika</a:t>
            </a:r>
            <a:endParaRPr/>
          </a:p>
        </p:txBody>
      </p:sp>
      <p:pic>
        <p:nvPicPr>
          <p:cNvPr descr="image.png" id="296" name="Google Shape;296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2750641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7" name="Google Shape;29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3398341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3"/>
          <p:cNvSpPr/>
          <p:nvPr/>
        </p:nvSpPr>
        <p:spPr>
          <a:xfrm>
            <a:off x="571500" y="4407991"/>
            <a:ext cx="634365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99" name="Google Shape;299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4693741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0" name="Google Shape;300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3900" y="4041278"/>
            <a:ext cx="1714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3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10</a:t>
            </a:r>
            <a:endParaRPr/>
          </a:p>
        </p:txBody>
      </p:sp>
      <p:sp>
        <p:nvSpPr>
          <p:cNvPr id="302" name="Google Shape;302;p23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07" name="Google Shape;30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4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Bagaimana Koordinator menentukan node penerima permintaan?</a:t>
            </a:r>
            <a:endParaRPr/>
          </a:p>
        </p:txBody>
      </p:sp>
      <p:sp>
        <p:nvSpPr>
          <p:cNvPr id="309" name="Google Shape;309;p24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4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Berdasarkan jarak fisik klien.</a:t>
            </a:r>
            <a:endParaRPr/>
          </a:p>
        </p:txBody>
      </p:sp>
      <p:sp>
        <p:nvSpPr>
          <p:cNvPr id="311" name="Google Shape;311;p24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4"/>
          <p:cNvSpPr txBox="1"/>
          <p:nvPr/>
        </p:nvSpPr>
        <p:spPr>
          <a:xfrm>
            <a:off x="1047750" y="30575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Berdasarkan ruang disk kosong.</a:t>
            </a:r>
            <a:endParaRPr/>
          </a:p>
        </p:txBody>
      </p:sp>
      <p:sp>
        <p:nvSpPr>
          <p:cNvPr id="313" name="Google Shape;313;p24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4"/>
          <p:cNvSpPr txBox="1"/>
          <p:nvPr/>
        </p:nvSpPr>
        <p:spPr>
          <a:xfrm>
            <a:off x="1047750" y="388620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Berdasarkan algoritma Filter Bloom.</a:t>
            </a:r>
            <a:endParaRPr/>
          </a:p>
        </p:txBody>
      </p:sp>
      <p:sp>
        <p:nvSpPr>
          <p:cNvPr id="315" name="Google Shape;315;p24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4"/>
          <p:cNvSpPr txBox="1"/>
          <p:nvPr/>
        </p:nvSpPr>
        <p:spPr>
          <a:xfrm>
            <a:off x="1047750" y="4714875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 Berdasarkan konfigurasi klaster.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descr="image.png" id="317" name="Google Shape;31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8" name="Google Shape;31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07657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9" name="Google Shape;31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90525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4"/>
          <p:cNvSpPr/>
          <p:nvPr/>
        </p:nvSpPr>
        <p:spPr>
          <a:xfrm>
            <a:off x="571500" y="5181600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21" name="Google Shape;32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4729162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4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11</a:t>
            </a:r>
            <a:endParaRPr/>
          </a:p>
        </p:txBody>
      </p:sp>
      <p:sp>
        <p:nvSpPr>
          <p:cNvPr id="323" name="Google Shape;323;p24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28" name="Google Shape;32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5"/>
          <p:cNvSpPr txBox="1"/>
          <p:nvPr/>
        </p:nvSpPr>
        <p:spPr>
          <a:xfrm>
            <a:off x="571500" y="1685925"/>
            <a:ext cx="1160145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Jika node offline saat penulisan, mekanisme apa yang menyelesaikannya nanti?</a:t>
            </a:r>
            <a:endParaRPr/>
          </a:p>
        </p:txBody>
      </p:sp>
      <p:sp>
        <p:nvSpPr>
          <p:cNvPr id="330" name="Google Shape;330;p25"/>
          <p:cNvSpPr/>
          <p:nvPr/>
        </p:nvSpPr>
        <p:spPr>
          <a:xfrm>
            <a:off x="571500" y="24860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5"/>
          <p:cNvSpPr txBox="1"/>
          <p:nvPr/>
        </p:nvSpPr>
        <p:spPr>
          <a:xfrm>
            <a:off x="1047750" y="262890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Commit log flushing</a:t>
            </a:r>
            <a:endParaRPr/>
          </a:p>
        </p:txBody>
      </p:sp>
      <p:sp>
        <p:nvSpPr>
          <p:cNvPr id="332" name="Google Shape;332;p25"/>
          <p:cNvSpPr/>
          <p:nvPr/>
        </p:nvSpPr>
        <p:spPr>
          <a:xfrm>
            <a:off x="571500" y="33147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5"/>
          <p:cNvSpPr txBox="1"/>
          <p:nvPr/>
        </p:nvSpPr>
        <p:spPr>
          <a:xfrm>
            <a:off x="1047750" y="3457575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 Hinted handoff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34" name="Google Shape;334;p25"/>
          <p:cNvSpPr/>
          <p:nvPr/>
        </p:nvSpPr>
        <p:spPr>
          <a:xfrm>
            <a:off x="571500" y="41433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5"/>
          <p:cNvSpPr txBox="1"/>
          <p:nvPr/>
        </p:nvSpPr>
        <p:spPr>
          <a:xfrm>
            <a:off x="1047750" y="42862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Asynchronous compaction</a:t>
            </a:r>
            <a:endParaRPr/>
          </a:p>
        </p:txBody>
      </p:sp>
      <p:sp>
        <p:nvSpPr>
          <p:cNvPr id="336" name="Google Shape;336;p25"/>
          <p:cNvSpPr/>
          <p:nvPr/>
        </p:nvSpPr>
        <p:spPr>
          <a:xfrm>
            <a:off x="571500" y="49720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5"/>
          <p:cNvSpPr txBox="1"/>
          <p:nvPr/>
        </p:nvSpPr>
        <p:spPr>
          <a:xfrm>
            <a:off x="1047750" y="51149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Bloom filtration</a:t>
            </a:r>
            <a:endParaRPr/>
          </a:p>
        </p:txBody>
      </p:sp>
      <p:pic>
        <p:nvPicPr>
          <p:cNvPr descr="image.png" id="338" name="Google Shape;33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64795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5"/>
          <p:cNvSpPr/>
          <p:nvPr/>
        </p:nvSpPr>
        <p:spPr>
          <a:xfrm>
            <a:off x="571500" y="3924300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40" name="Google Shape;34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3053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1" name="Google Shape;34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513397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2" name="Google Shape;34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471862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5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12</a:t>
            </a:r>
            <a:endParaRPr/>
          </a:p>
        </p:txBody>
      </p:sp>
      <p:sp>
        <p:nvSpPr>
          <p:cNvPr id="344" name="Google Shape;344;p25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49" name="Google Shape;3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6"/>
          <p:cNvSpPr txBox="1"/>
          <p:nvPr/>
        </p:nvSpPr>
        <p:spPr>
          <a:xfrm>
            <a:off x="571500" y="1685925"/>
            <a:ext cx="1160145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Apa yang terjadi setelah Koordinator mereplikasi data penulisan ke node lain?</a:t>
            </a:r>
            <a:endParaRPr/>
          </a:p>
        </p:txBody>
      </p:sp>
      <p:sp>
        <p:nvSpPr>
          <p:cNvPr id="351" name="Google Shape;351;p26"/>
          <p:cNvSpPr/>
          <p:nvPr/>
        </p:nvSpPr>
        <p:spPr>
          <a:xfrm>
            <a:off x="571500" y="24860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6"/>
          <p:cNvSpPr txBox="1"/>
          <p:nvPr/>
        </p:nvSpPr>
        <p:spPr>
          <a:xfrm>
            <a:off x="1047750" y="2628900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 Node mengembalikan acknowledgement (ack) ke koordinator.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53" name="Google Shape;353;p26"/>
          <p:cNvSpPr/>
          <p:nvPr/>
        </p:nvSpPr>
        <p:spPr>
          <a:xfrm>
            <a:off x="571500" y="33147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6"/>
          <p:cNvSpPr txBox="1"/>
          <p:nvPr/>
        </p:nvSpPr>
        <p:spPr>
          <a:xfrm>
            <a:off x="1047750" y="34575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Klien menulis langsung ke commit log.</a:t>
            </a:r>
            <a:endParaRPr/>
          </a:p>
        </p:txBody>
      </p:sp>
      <p:sp>
        <p:nvSpPr>
          <p:cNvPr id="355" name="Google Shape;355;p26"/>
          <p:cNvSpPr/>
          <p:nvPr/>
        </p:nvSpPr>
        <p:spPr>
          <a:xfrm>
            <a:off x="571500" y="41433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6"/>
          <p:cNvSpPr txBox="1"/>
          <p:nvPr/>
        </p:nvSpPr>
        <p:spPr>
          <a:xfrm>
            <a:off x="1047750" y="42862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Pemadatan langsung membuang tombstone.</a:t>
            </a:r>
            <a:endParaRPr/>
          </a:p>
        </p:txBody>
      </p:sp>
      <p:sp>
        <p:nvSpPr>
          <p:cNvPr id="357" name="Google Shape;357;p26"/>
          <p:cNvSpPr/>
          <p:nvPr/>
        </p:nvSpPr>
        <p:spPr>
          <a:xfrm>
            <a:off x="571500" y="49720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6"/>
          <p:cNvSpPr txBox="1"/>
          <p:nvPr/>
        </p:nvSpPr>
        <p:spPr>
          <a:xfrm>
            <a:off x="1047750" y="51149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Data dipindahkan ke memtable.</a:t>
            </a:r>
            <a:endParaRPr/>
          </a:p>
        </p:txBody>
      </p:sp>
      <p:sp>
        <p:nvSpPr>
          <p:cNvPr id="359" name="Google Shape;359;p26"/>
          <p:cNvSpPr/>
          <p:nvPr/>
        </p:nvSpPr>
        <p:spPr>
          <a:xfrm>
            <a:off x="571500" y="3095625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60" name="Google Shape;36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4766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1" name="Google Shape;36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3053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2" name="Google Shape;36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513397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3" name="Google Shape;363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2643187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6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13</a:t>
            </a:r>
            <a:endParaRPr/>
          </a:p>
        </p:txBody>
      </p:sp>
      <p:sp>
        <p:nvSpPr>
          <p:cNvPr id="365" name="Google Shape;365;p26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70" name="Google Shape;37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7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Tingkat pengakuan (ack) apa saja yang bisa dipilih klien saat penulisan?</a:t>
            </a:r>
            <a:endParaRPr/>
          </a:p>
        </p:txBody>
      </p:sp>
      <p:sp>
        <p:nvSpPr>
          <p:cNvPr id="372" name="Google Shape;372;p27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7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Hanya bisa menunggu seluruh node.</a:t>
            </a:r>
            <a:endParaRPr/>
          </a:p>
        </p:txBody>
      </p:sp>
      <p:sp>
        <p:nvSpPr>
          <p:cNvPr id="374" name="Google Shape;374;p27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7"/>
          <p:cNvSpPr txBox="1"/>
          <p:nvPr/>
        </p:nvSpPr>
        <p:spPr>
          <a:xfrm>
            <a:off x="1047750" y="3057525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 Menunggu satu node, sebuah kuorum, atau semua node.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76" name="Google Shape;376;p27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7"/>
          <p:cNvSpPr txBox="1"/>
          <p:nvPr/>
        </p:nvSpPr>
        <p:spPr>
          <a:xfrm>
            <a:off x="1047750" y="388620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Menunggu data masuk Filter Bloom.</a:t>
            </a:r>
            <a:endParaRPr/>
          </a:p>
        </p:txBody>
      </p:sp>
      <p:sp>
        <p:nvSpPr>
          <p:cNvPr id="378" name="Google Shape;378;p27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7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Diatur secara kaku oleh Pusat Data.</a:t>
            </a:r>
            <a:endParaRPr/>
          </a:p>
        </p:txBody>
      </p:sp>
      <p:pic>
        <p:nvPicPr>
          <p:cNvPr descr="image.png" id="380" name="Google Shape;38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7"/>
          <p:cNvSpPr/>
          <p:nvPr/>
        </p:nvSpPr>
        <p:spPr>
          <a:xfrm>
            <a:off x="571500" y="3524250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82" name="Google Shape;38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90525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3" name="Google Shape;38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4" name="Google Shape;38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071812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7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14</a:t>
            </a:r>
            <a:endParaRPr/>
          </a:p>
        </p:txBody>
      </p:sp>
      <p:sp>
        <p:nvSpPr>
          <p:cNvPr id="386" name="Google Shape;386;p27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91" name="Google Shape;39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8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Proses apa yang berjalan secara asinkron di latar belakang?</a:t>
            </a:r>
            <a:endParaRPr/>
          </a:p>
        </p:txBody>
      </p:sp>
      <p:sp>
        <p:nvSpPr>
          <p:cNvPr id="393" name="Google Shape;393;p28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8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Penulisan ke commit log.</a:t>
            </a:r>
            <a:endParaRPr/>
          </a:p>
        </p:txBody>
      </p:sp>
      <p:sp>
        <p:nvSpPr>
          <p:cNvPr id="395" name="Google Shape;395;p28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8"/>
          <p:cNvSpPr txBox="1"/>
          <p:nvPr/>
        </p:nvSpPr>
        <p:spPr>
          <a:xfrm>
            <a:off x="1047750" y="30575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Pemilihan tingkat kuorum.</a:t>
            </a:r>
            <a:endParaRPr/>
          </a:p>
        </p:txBody>
      </p:sp>
      <p:sp>
        <p:nvSpPr>
          <p:cNvPr id="397" name="Google Shape;397;p28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8"/>
          <p:cNvSpPr txBox="1"/>
          <p:nvPr/>
        </p:nvSpPr>
        <p:spPr>
          <a:xfrm>
            <a:off x="1047750" y="3886200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 Penulisan disk SSTable dan proses pemadatan.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99" name="Google Shape;399;p28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8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Penentuan node replika.</a:t>
            </a:r>
            <a:endParaRPr/>
          </a:p>
        </p:txBody>
      </p:sp>
      <p:pic>
        <p:nvPicPr>
          <p:cNvPr descr="image.png" id="401" name="Google Shape;40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2" name="Google Shape;40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07657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8"/>
          <p:cNvSpPr/>
          <p:nvPr/>
        </p:nvSpPr>
        <p:spPr>
          <a:xfrm>
            <a:off x="571500" y="4352925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04" name="Google Shape;40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5" name="Google Shape;40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900487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8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15</a:t>
            </a:r>
            <a:endParaRPr/>
          </a:p>
        </p:txBody>
      </p:sp>
      <p:sp>
        <p:nvSpPr>
          <p:cNvPr id="407" name="Google Shape;407;p28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12" name="Google Shape;41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13" name="Google Shape;41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1400" y="1685925"/>
            <a:ext cx="42291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29"/>
          <p:cNvSpPr txBox="1"/>
          <p:nvPr/>
        </p:nvSpPr>
        <p:spPr>
          <a:xfrm>
            <a:off x="571500" y="1685925"/>
            <a:ext cx="6660832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Kapan Filter Bloom diakses oleh sistem?</a:t>
            </a:r>
            <a:endParaRPr/>
          </a:p>
        </p:txBody>
      </p:sp>
      <p:pic>
        <p:nvPicPr>
          <p:cNvPr descr="image.png" id="415" name="Google Shape;415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0925" y="1695450"/>
            <a:ext cx="42100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9"/>
          <p:cNvSpPr/>
          <p:nvPr/>
        </p:nvSpPr>
        <p:spPr>
          <a:xfrm>
            <a:off x="571500" y="2270670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9"/>
          <p:cNvSpPr txBox="1"/>
          <p:nvPr/>
        </p:nvSpPr>
        <p:spPr>
          <a:xfrm>
            <a:off x="1000125" y="2384970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Sebelum data masuk commit log.</a:t>
            </a:r>
            <a:endParaRPr/>
          </a:p>
        </p:txBody>
      </p:sp>
      <p:sp>
        <p:nvSpPr>
          <p:cNvPr id="418" name="Google Shape;418;p29"/>
          <p:cNvSpPr/>
          <p:nvPr/>
        </p:nvSpPr>
        <p:spPr>
          <a:xfrm>
            <a:off x="571500" y="2918370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9"/>
          <p:cNvSpPr txBox="1"/>
          <p:nvPr/>
        </p:nvSpPr>
        <p:spPr>
          <a:xfrm>
            <a:off x="1000125" y="3032670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Setiap kali proses gosip diinisiasi.</a:t>
            </a:r>
            <a:endParaRPr/>
          </a:p>
        </p:txBody>
      </p:sp>
      <p:sp>
        <p:nvSpPr>
          <p:cNvPr id="420" name="Google Shape;420;p29"/>
          <p:cNvSpPr/>
          <p:nvPr/>
        </p:nvSpPr>
        <p:spPr>
          <a:xfrm>
            <a:off x="571500" y="3566070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9"/>
          <p:cNvSpPr txBox="1"/>
          <p:nvPr/>
        </p:nvSpPr>
        <p:spPr>
          <a:xfrm>
            <a:off x="1000125" y="3680370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Setelah struktur data memtable penuh.</a:t>
            </a:r>
            <a:endParaRPr/>
          </a:p>
        </p:txBody>
      </p:sp>
      <p:sp>
        <p:nvSpPr>
          <p:cNvPr id="422" name="Google Shape;422;p29"/>
          <p:cNvSpPr/>
          <p:nvPr/>
        </p:nvSpPr>
        <p:spPr>
          <a:xfrm>
            <a:off x="571500" y="4213770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9"/>
          <p:cNvSpPr txBox="1"/>
          <p:nvPr/>
        </p:nvSpPr>
        <p:spPr>
          <a:xfrm>
            <a:off x="1000125" y="4328070"/>
            <a:ext cx="5724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 Setelah setiap kueri.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descr="image.png" id="424" name="Google Shape;424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2404020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5" name="Google Shape;425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3051720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6" name="Google Shape;426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3699420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29"/>
          <p:cNvSpPr/>
          <p:nvPr/>
        </p:nvSpPr>
        <p:spPr>
          <a:xfrm>
            <a:off x="571500" y="4709070"/>
            <a:ext cx="634365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28" name="Google Shape;428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3900" y="4342358"/>
            <a:ext cx="1714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29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16</a:t>
            </a:r>
            <a:endParaRPr/>
          </a:p>
        </p:txBody>
      </p:sp>
      <p:sp>
        <p:nvSpPr>
          <p:cNvPr id="430" name="Google Shape;430;p29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35" name="Google Shape;43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0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Bagaimana cara Cassandra mendistribusikan data agar tahan kegagalan?</a:t>
            </a:r>
            <a:endParaRPr/>
          </a:p>
        </p:txBody>
      </p:sp>
      <p:sp>
        <p:nvSpPr>
          <p:cNvPr id="437" name="Google Shape;437;p30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0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Arsitektur Master-Slave terpusat.</a:t>
            </a:r>
            <a:endParaRPr/>
          </a:p>
        </p:txBody>
      </p:sp>
      <p:sp>
        <p:nvSpPr>
          <p:cNvPr id="439" name="Google Shape;439;p30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30"/>
          <p:cNvSpPr txBox="1"/>
          <p:nvPr/>
        </p:nvSpPr>
        <p:spPr>
          <a:xfrm>
            <a:off x="1047750" y="3057525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 Sistem terdistribusi peer-to-peer di seluruh node homogen.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1" name="Google Shape;441;p30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0"/>
          <p:cNvSpPr txBox="1"/>
          <p:nvPr/>
        </p:nvSpPr>
        <p:spPr>
          <a:xfrm>
            <a:off x="1047750" y="388620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Eksklusif hanya pada node koordinator.</a:t>
            </a:r>
            <a:endParaRPr/>
          </a:p>
        </p:txBody>
      </p:sp>
      <p:sp>
        <p:nvSpPr>
          <p:cNvPr id="443" name="Google Shape;443;p30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30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Hanya mengandalkan Hinted Handoff.</a:t>
            </a:r>
            <a:endParaRPr/>
          </a:p>
        </p:txBody>
      </p:sp>
      <p:pic>
        <p:nvPicPr>
          <p:cNvPr descr="image.png" id="445" name="Google Shape;44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0"/>
          <p:cNvSpPr/>
          <p:nvPr/>
        </p:nvSpPr>
        <p:spPr>
          <a:xfrm>
            <a:off x="571500" y="3524250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47" name="Google Shape;44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90525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48" name="Google Shape;44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49" name="Google Shape;449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071812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0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17</a:t>
            </a:r>
            <a:endParaRPr/>
          </a:p>
        </p:txBody>
      </p:sp>
      <p:sp>
        <p:nvSpPr>
          <p:cNvPr id="451" name="Google Shape;451;p30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56" name="Google Shape;45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1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Apa yang terjadi pada commit log setelah data di-flush ke SSTable?</a:t>
            </a:r>
            <a:endParaRPr/>
          </a:p>
        </p:txBody>
      </p:sp>
      <p:sp>
        <p:nvSpPr>
          <p:cNvPr id="458" name="Google Shape;458;p31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31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Disimpan di memtable secara permanen.</a:t>
            </a:r>
            <a:endParaRPr/>
          </a:p>
        </p:txBody>
      </p:sp>
      <p:sp>
        <p:nvSpPr>
          <p:cNvPr id="460" name="Google Shape;460;p31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31"/>
          <p:cNvSpPr txBox="1"/>
          <p:nvPr/>
        </p:nvSpPr>
        <p:spPr>
          <a:xfrm>
            <a:off x="1047750" y="305752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Dipindahkan kembali ke Filter Bloom.</a:t>
            </a:r>
            <a:endParaRPr/>
          </a:p>
        </p:txBody>
      </p:sp>
      <p:sp>
        <p:nvSpPr>
          <p:cNvPr id="462" name="Google Shape;462;p31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31"/>
          <p:cNvSpPr txBox="1"/>
          <p:nvPr/>
        </p:nvSpPr>
        <p:spPr>
          <a:xfrm>
            <a:off x="1047750" y="3886200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 Dapat diarsipkan, dihapus, atau didaur ulang.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64" name="Google Shape;464;p31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31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Dikirim ulang melalui protokol Gosip.</a:t>
            </a:r>
            <a:endParaRPr/>
          </a:p>
        </p:txBody>
      </p:sp>
      <p:pic>
        <p:nvPicPr>
          <p:cNvPr descr="image.png" id="466" name="Google Shape;46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7" name="Google Shape;46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07657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31"/>
          <p:cNvSpPr/>
          <p:nvPr/>
        </p:nvSpPr>
        <p:spPr>
          <a:xfrm>
            <a:off x="571500" y="4352925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69" name="Google Shape;46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70" name="Google Shape;470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900487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31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18</a:t>
            </a:r>
            <a:endParaRPr/>
          </a:p>
        </p:txBody>
      </p:sp>
      <p:sp>
        <p:nvSpPr>
          <p:cNvPr id="472" name="Google Shape;472;p31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77" name="Google Shape;47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2"/>
          <p:cNvSpPr txBox="1"/>
          <p:nvPr/>
        </p:nvSpPr>
        <p:spPr>
          <a:xfrm>
            <a:off x="571500" y="1685925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Apa definisi dari "Tabel" dalam arsitektur Cassandra?</a:t>
            </a:r>
            <a:endParaRPr/>
          </a:p>
        </p:txBody>
      </p:sp>
      <p:sp>
        <p:nvSpPr>
          <p:cNvPr id="479" name="Google Shape;479;p32"/>
          <p:cNvSpPr/>
          <p:nvPr/>
        </p:nvSpPr>
        <p:spPr>
          <a:xfrm>
            <a:off x="571500" y="208597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32"/>
          <p:cNvSpPr txBox="1"/>
          <p:nvPr/>
        </p:nvSpPr>
        <p:spPr>
          <a:xfrm>
            <a:off x="1047750" y="222885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Gabungan dari beberapa Pusat Data.</a:t>
            </a:r>
            <a:endParaRPr/>
          </a:p>
        </p:txBody>
      </p:sp>
      <p:sp>
        <p:nvSpPr>
          <p:cNvPr id="481" name="Google Shape;481;p32"/>
          <p:cNvSpPr/>
          <p:nvPr/>
        </p:nvSpPr>
        <p:spPr>
          <a:xfrm>
            <a:off x="571500" y="291465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32"/>
          <p:cNvSpPr txBox="1"/>
          <p:nvPr/>
        </p:nvSpPr>
        <p:spPr>
          <a:xfrm>
            <a:off x="1047750" y="3057525"/>
            <a:ext cx="103824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 Kumpulan kolom terurut yang diambil per baris.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3" name="Google Shape;483;p32"/>
          <p:cNvSpPr/>
          <p:nvPr/>
        </p:nvSpPr>
        <p:spPr>
          <a:xfrm>
            <a:off x="571500" y="3743325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32"/>
          <p:cNvSpPr txBox="1"/>
          <p:nvPr/>
        </p:nvSpPr>
        <p:spPr>
          <a:xfrm>
            <a:off x="1047750" y="3886200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Pengganti Memtable untuk log komit.</a:t>
            </a:r>
            <a:endParaRPr/>
          </a:p>
        </p:txBody>
      </p:sp>
      <p:sp>
        <p:nvSpPr>
          <p:cNvPr id="485" name="Google Shape;485;p32"/>
          <p:cNvSpPr/>
          <p:nvPr/>
        </p:nvSpPr>
        <p:spPr>
          <a:xfrm>
            <a:off x="571500" y="4572000"/>
            <a:ext cx="11049000" cy="619125"/>
          </a:xfrm>
          <a:prstGeom prst="roundRect">
            <a:avLst>
              <a:gd fmla="val 12307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32"/>
          <p:cNvSpPr txBox="1"/>
          <p:nvPr/>
        </p:nvSpPr>
        <p:spPr>
          <a:xfrm>
            <a:off x="1047750" y="4714875"/>
            <a:ext cx="103822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D. Algoritma penyortiran data berurutan.</a:t>
            </a:r>
            <a:endParaRPr/>
          </a:p>
        </p:txBody>
      </p:sp>
      <p:pic>
        <p:nvPicPr>
          <p:cNvPr descr="image.png" id="487" name="Google Shape;48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24790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32"/>
          <p:cNvSpPr/>
          <p:nvPr/>
        </p:nvSpPr>
        <p:spPr>
          <a:xfrm>
            <a:off x="571500" y="3524250"/>
            <a:ext cx="1104900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89" name="Google Shape;48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90525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90" name="Google Shape;49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733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91" name="Google Shape;491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3071812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32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19</a:t>
            </a:r>
            <a:endParaRPr/>
          </a:p>
        </p:txBody>
      </p:sp>
      <p:sp>
        <p:nvSpPr>
          <p:cNvPr id="493" name="Google Shape;493;p32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98" name="Google Shape;49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33"/>
          <p:cNvSpPr txBox="1"/>
          <p:nvPr/>
        </p:nvSpPr>
        <p:spPr>
          <a:xfrm>
            <a:off x="571500" y="1685925"/>
            <a:ext cx="6660832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Bagaimana urutan perjalanan data lokal di dalam node sejak diterima?</a:t>
            </a:r>
            <a:endParaRPr/>
          </a:p>
        </p:txBody>
      </p:sp>
      <p:sp>
        <p:nvSpPr>
          <p:cNvPr id="500" name="Google Shape;500;p33"/>
          <p:cNvSpPr/>
          <p:nvPr/>
        </p:nvSpPr>
        <p:spPr>
          <a:xfrm>
            <a:off x="571500" y="26172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33"/>
          <p:cNvSpPr txBox="1"/>
          <p:nvPr/>
        </p:nvSpPr>
        <p:spPr>
          <a:xfrm>
            <a:off x="1000125" y="27315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A. Memtable -&gt; Commit Log -&gt; SSTable</a:t>
            </a:r>
            <a:endParaRPr/>
          </a:p>
        </p:txBody>
      </p:sp>
      <p:sp>
        <p:nvSpPr>
          <p:cNvPr id="502" name="Google Shape;502;p33"/>
          <p:cNvSpPr/>
          <p:nvPr/>
        </p:nvSpPr>
        <p:spPr>
          <a:xfrm>
            <a:off x="571500" y="32649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33"/>
          <p:cNvSpPr txBox="1"/>
          <p:nvPr/>
        </p:nvSpPr>
        <p:spPr>
          <a:xfrm>
            <a:off x="1000125" y="33792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B. Commit Log -&gt; SSTable -&gt; Memtable</a:t>
            </a:r>
            <a:endParaRPr/>
          </a:p>
        </p:txBody>
      </p:sp>
      <p:sp>
        <p:nvSpPr>
          <p:cNvPr id="504" name="Google Shape;504;p33"/>
          <p:cNvSpPr/>
          <p:nvPr/>
        </p:nvSpPr>
        <p:spPr>
          <a:xfrm>
            <a:off x="571500" y="39126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0F17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33"/>
          <p:cNvSpPr txBox="1"/>
          <p:nvPr/>
        </p:nvSpPr>
        <p:spPr>
          <a:xfrm>
            <a:off x="1000125" y="4026991"/>
            <a:ext cx="57245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C. SSTable -&gt; Memtable -&gt; Commit Log</a:t>
            </a:r>
            <a:endParaRPr/>
          </a:p>
        </p:txBody>
      </p:sp>
      <p:sp>
        <p:nvSpPr>
          <p:cNvPr id="506" name="Google Shape;506;p33"/>
          <p:cNvSpPr/>
          <p:nvPr/>
        </p:nvSpPr>
        <p:spPr>
          <a:xfrm>
            <a:off x="571500" y="4560391"/>
            <a:ext cx="6343650" cy="504825"/>
          </a:xfrm>
          <a:prstGeom prst="roundRect">
            <a:avLst>
              <a:gd fmla="val 15094" name="adj"/>
            </a:avLst>
          </a:prstGeom>
          <a:solidFill>
            <a:srgbClr val="4ADE80"/>
          </a:solidFill>
          <a:ln cap="flat" cmpd="sng" w="9525">
            <a:solidFill>
              <a:srgbClr val="4ADE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3"/>
          <p:cNvSpPr txBox="1"/>
          <p:nvPr/>
        </p:nvSpPr>
        <p:spPr>
          <a:xfrm>
            <a:off x="1000125" y="4674691"/>
            <a:ext cx="5724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 Commit Log -&gt; Memtable -&gt; SSTable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descr="image.png" id="508" name="Google Shape;50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2750641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09" name="Google Shape;50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3398341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10" name="Google Shape;51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900" y="4046041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33"/>
          <p:cNvSpPr/>
          <p:nvPr/>
        </p:nvSpPr>
        <p:spPr>
          <a:xfrm>
            <a:off x="571500" y="5055691"/>
            <a:ext cx="6343650" cy="9525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12" name="Google Shape;51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4688978"/>
            <a:ext cx="1714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33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Pertanyaan 20</a:t>
            </a:r>
            <a:endParaRPr/>
          </a:p>
        </p:txBody>
      </p:sp>
      <p:sp>
        <p:nvSpPr>
          <p:cNvPr id="514" name="Google Shape;514;p33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15" name="Google Shape;515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00925" y="1695450"/>
            <a:ext cx="42100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93B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20" name="Google Shape;52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34"/>
          <p:cNvSpPr/>
          <p:nvPr/>
        </p:nvSpPr>
        <p:spPr>
          <a:xfrm>
            <a:off x="571500" y="1685925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4"/>
          <p:cNvSpPr/>
          <p:nvPr/>
        </p:nvSpPr>
        <p:spPr>
          <a:xfrm>
            <a:off x="571500" y="2457450"/>
            <a:ext cx="11049000" cy="94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4"/>
          <p:cNvSpPr/>
          <p:nvPr/>
        </p:nvSpPr>
        <p:spPr>
          <a:xfrm>
            <a:off x="571500" y="3400425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4"/>
          <p:cNvSpPr/>
          <p:nvPr/>
        </p:nvSpPr>
        <p:spPr>
          <a:xfrm>
            <a:off x="571500" y="4171950"/>
            <a:ext cx="11049000" cy="942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4"/>
          <p:cNvSpPr/>
          <p:nvPr/>
        </p:nvSpPr>
        <p:spPr>
          <a:xfrm>
            <a:off x="571500" y="24479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34"/>
          <p:cNvSpPr/>
          <p:nvPr/>
        </p:nvSpPr>
        <p:spPr>
          <a:xfrm>
            <a:off x="571500" y="24479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4"/>
          <p:cNvSpPr/>
          <p:nvPr/>
        </p:nvSpPr>
        <p:spPr>
          <a:xfrm>
            <a:off x="571500" y="33909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4"/>
          <p:cNvSpPr/>
          <p:nvPr/>
        </p:nvSpPr>
        <p:spPr>
          <a:xfrm>
            <a:off x="571500" y="33909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4"/>
          <p:cNvSpPr/>
          <p:nvPr/>
        </p:nvSpPr>
        <p:spPr>
          <a:xfrm>
            <a:off x="571500" y="41624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34"/>
          <p:cNvSpPr/>
          <p:nvPr/>
        </p:nvSpPr>
        <p:spPr>
          <a:xfrm>
            <a:off x="571500" y="41624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4"/>
          <p:cNvSpPr/>
          <p:nvPr/>
        </p:nvSpPr>
        <p:spPr>
          <a:xfrm>
            <a:off x="571500" y="51054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4"/>
          <p:cNvSpPr/>
          <p:nvPr/>
        </p:nvSpPr>
        <p:spPr>
          <a:xfrm>
            <a:off x="571500" y="51054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33" name="Google Shape;53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82880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34"/>
          <p:cNvSpPr txBox="1"/>
          <p:nvPr/>
        </p:nvSpPr>
        <p:spPr>
          <a:xfrm>
            <a:off x="1666875" y="1835943"/>
            <a:ext cx="99536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https://cdn.britannica.com/63/74063-050-2714FB88/hard-drive.jpg</a:t>
            </a:r>
            <a:endParaRPr/>
          </a:p>
        </p:txBody>
      </p:sp>
      <p:sp>
        <p:nvSpPr>
          <p:cNvPr id="535" name="Google Shape;535;p34"/>
          <p:cNvSpPr txBox="1"/>
          <p:nvPr/>
        </p:nvSpPr>
        <p:spPr>
          <a:xfrm>
            <a:off x="1666875" y="2069306"/>
            <a:ext cx="9953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www.britannica.com</a:t>
            </a:r>
            <a:endParaRPr/>
          </a:p>
        </p:txBody>
      </p:sp>
      <p:pic>
        <p:nvPicPr>
          <p:cNvPr descr="image.png" id="536" name="Google Shape;53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68605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34"/>
          <p:cNvSpPr txBox="1"/>
          <p:nvPr/>
        </p:nvSpPr>
        <p:spPr>
          <a:xfrm>
            <a:off x="1666875" y="2600325"/>
            <a:ext cx="995362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https://image.made-in-china.com/2f0j00mBziHyCcrGoD/Computer-Memory-High-Speed-CPU-RAM-DDR3-DDR4-4GB-8GB-1333-1600-RAM-Memory-Module-for-All-in-One-PC-Mini-Laptop.webp</a:t>
            </a:r>
            <a:endParaRPr/>
          </a:p>
        </p:txBody>
      </p:sp>
      <p:sp>
        <p:nvSpPr>
          <p:cNvPr id="538" name="Google Shape;538;p34"/>
          <p:cNvSpPr txBox="1"/>
          <p:nvPr/>
        </p:nvSpPr>
        <p:spPr>
          <a:xfrm>
            <a:off x="1666875" y="3019425"/>
            <a:ext cx="9953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pancunstorage.en.made-in-china.com</a:t>
            </a:r>
            <a:endParaRPr/>
          </a:p>
        </p:txBody>
      </p:sp>
      <p:pic>
        <p:nvPicPr>
          <p:cNvPr descr="image.png" id="539" name="Google Shape;539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54330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34"/>
          <p:cNvSpPr txBox="1"/>
          <p:nvPr/>
        </p:nvSpPr>
        <p:spPr>
          <a:xfrm>
            <a:off x="1666875" y="3550443"/>
            <a:ext cx="99536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https://res.cloudinary.com/dlysgt3ss/images/c_scale,w_448,h_305,dpr_2/f_auto,q_auto/v1732533543/1651560827418/1651560827418.jpeg?_i=AA</a:t>
            </a:r>
            <a:endParaRPr/>
          </a:p>
        </p:txBody>
      </p:sp>
      <p:sp>
        <p:nvSpPr>
          <p:cNvPr id="541" name="Google Shape;541;p34"/>
          <p:cNvSpPr txBox="1"/>
          <p:nvPr/>
        </p:nvSpPr>
        <p:spPr>
          <a:xfrm>
            <a:off x="1666875" y="3783806"/>
            <a:ext cx="9953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mtsinfonet.org</a:t>
            </a:r>
            <a:endParaRPr/>
          </a:p>
        </p:txBody>
      </p:sp>
      <p:pic>
        <p:nvPicPr>
          <p:cNvPr descr="image.png" id="542" name="Google Shape;542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440055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34"/>
          <p:cNvSpPr txBox="1"/>
          <p:nvPr/>
        </p:nvSpPr>
        <p:spPr>
          <a:xfrm>
            <a:off x="1666875" y="4314825"/>
            <a:ext cx="995362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https://static.vecteezy.com/system/resources/previews/070/470/687/non_2x/abstract-network-graph-visualization-with-central-database-icon-representing-data-connectivity-and-information-flow-free-vector.jpg</a:t>
            </a:r>
            <a:endParaRPr/>
          </a:p>
        </p:txBody>
      </p:sp>
      <p:sp>
        <p:nvSpPr>
          <p:cNvPr id="544" name="Google Shape;544;p34"/>
          <p:cNvSpPr txBox="1"/>
          <p:nvPr/>
        </p:nvSpPr>
        <p:spPr>
          <a:xfrm>
            <a:off x="1666875" y="4733925"/>
            <a:ext cx="9953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www.vecteezy.com</a:t>
            </a:r>
            <a:endParaRPr/>
          </a:p>
        </p:txBody>
      </p:sp>
      <p:pic>
        <p:nvPicPr>
          <p:cNvPr descr="image.png" id="545" name="Google Shape;545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500" y="525780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34"/>
          <p:cNvSpPr txBox="1"/>
          <p:nvPr/>
        </p:nvSpPr>
        <p:spPr>
          <a:xfrm>
            <a:off x="1666875" y="5264943"/>
            <a:ext cx="99536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https://ibm-cloud-architecture.github.io/refarch-data-ai-analytics/data/images/leader-followers.png</a:t>
            </a:r>
            <a:endParaRPr/>
          </a:p>
        </p:txBody>
      </p:sp>
      <p:sp>
        <p:nvSpPr>
          <p:cNvPr id="547" name="Google Shape;547;p34"/>
          <p:cNvSpPr txBox="1"/>
          <p:nvPr/>
        </p:nvSpPr>
        <p:spPr>
          <a:xfrm>
            <a:off x="1666875" y="5498306"/>
            <a:ext cx="9953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ibm-cloud-architecture.github.io</a:t>
            </a:r>
            <a:endParaRPr/>
          </a:p>
        </p:txBody>
      </p:sp>
      <p:sp>
        <p:nvSpPr>
          <p:cNvPr id="548" name="Google Shape;548;p34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8FAF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Image Sources</a:t>
            </a:r>
            <a:endParaRPr/>
          </a:p>
        </p:txBody>
      </p:sp>
      <p:sp>
        <p:nvSpPr>
          <p:cNvPr id="549" name="Google Shape;549;p34"/>
          <p:cNvSpPr/>
          <p:nvPr/>
        </p:nvSpPr>
        <p:spPr>
          <a:xfrm>
            <a:off x="571500" y="1285875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