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6858000" cx="12192000"/>
  <p:notesSz cx="6858000" cy="9144000"/>
  <p:embeddedFontLst>
    <p:embeddedFont>
      <p:font typeface="Montserrat"/>
      <p:regular r:id="rId28"/>
      <p:bold r:id="rId29"/>
      <p:italic r:id="rId30"/>
      <p:boldItalic r:id="rId31"/>
    </p:embeddedFont>
    <p:embeddedFont>
      <p:font typeface="Inter"/>
      <p:regular r:id="rId32"/>
      <p:bold r:id="rId33"/>
      <p:italic r:id="rId34"/>
      <p:boldItalic r:id="rId35"/>
    </p:embeddedFont>
    <p:embeddedFont>
      <p:font typeface="Inter Medium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Montserrat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ontserrat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-boldItalic.fntdata"/><Relationship Id="rId30" Type="http://schemas.openxmlformats.org/officeDocument/2006/relationships/font" Target="fonts/Montserrat-italic.fntdata"/><Relationship Id="rId11" Type="http://schemas.openxmlformats.org/officeDocument/2006/relationships/slide" Target="slides/slide6.xml"/><Relationship Id="rId33" Type="http://schemas.openxmlformats.org/officeDocument/2006/relationships/font" Target="fonts/Inter-bold.fntdata"/><Relationship Id="rId10" Type="http://schemas.openxmlformats.org/officeDocument/2006/relationships/slide" Target="slides/slide5.xml"/><Relationship Id="rId32" Type="http://schemas.openxmlformats.org/officeDocument/2006/relationships/font" Target="fonts/Inter-regular.fntdata"/><Relationship Id="rId13" Type="http://schemas.openxmlformats.org/officeDocument/2006/relationships/slide" Target="slides/slide8.xml"/><Relationship Id="rId35" Type="http://schemas.openxmlformats.org/officeDocument/2006/relationships/font" Target="fonts/Inter-boldItalic.fntdata"/><Relationship Id="rId12" Type="http://schemas.openxmlformats.org/officeDocument/2006/relationships/slide" Target="slides/slide7.xml"/><Relationship Id="rId34" Type="http://schemas.openxmlformats.org/officeDocument/2006/relationships/font" Target="fonts/Inter-italic.fntdata"/><Relationship Id="rId15" Type="http://schemas.openxmlformats.org/officeDocument/2006/relationships/slide" Target="slides/slide10.xml"/><Relationship Id="rId37" Type="http://schemas.openxmlformats.org/officeDocument/2006/relationships/font" Target="fonts/InterMedium-bold.fntdata"/><Relationship Id="rId14" Type="http://schemas.openxmlformats.org/officeDocument/2006/relationships/slide" Target="slides/slide9.xml"/><Relationship Id="rId36" Type="http://schemas.openxmlformats.org/officeDocument/2006/relationships/font" Target="fonts/InterMedium-regular.fntdata"/><Relationship Id="rId17" Type="http://schemas.openxmlformats.org/officeDocument/2006/relationships/slide" Target="slides/slide12.xml"/><Relationship Id="rId39" Type="http://schemas.openxmlformats.org/officeDocument/2006/relationships/font" Target="fonts/InterMedium-boldItalic.fntdata"/><Relationship Id="rId16" Type="http://schemas.openxmlformats.org/officeDocument/2006/relationships/slide" Target="slides/slide11.xml"/><Relationship Id="rId38" Type="http://schemas.openxmlformats.org/officeDocument/2006/relationships/font" Target="fonts/InterMedium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7.png"/><Relationship Id="rId6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15.png"/><Relationship Id="rId6" Type="http://schemas.openxmlformats.org/officeDocument/2006/relationships/image" Target="../media/image8.png"/><Relationship Id="rId7" Type="http://schemas.openxmlformats.org/officeDocument/2006/relationships/image" Target="../media/image7.png"/><Relationship Id="rId8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19.png"/><Relationship Id="rId6" Type="http://schemas.openxmlformats.org/officeDocument/2006/relationships/image" Target="../media/image7.png"/><Relationship Id="rId7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17.png"/><Relationship Id="rId5" Type="http://schemas.openxmlformats.org/officeDocument/2006/relationships/image" Target="../media/image7.png"/><Relationship Id="rId6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16.png"/><Relationship Id="rId5" Type="http://schemas.openxmlformats.org/officeDocument/2006/relationships/image" Target="../media/image14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20.png"/><Relationship Id="rId6" Type="http://schemas.openxmlformats.org/officeDocument/2006/relationships/image" Target="../media/image7.png"/><Relationship Id="rId7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30.png"/><Relationship Id="rId5" Type="http://schemas.openxmlformats.org/officeDocument/2006/relationships/image" Target="../media/image7.png"/><Relationship Id="rId6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36.png"/><Relationship Id="rId6" Type="http://schemas.openxmlformats.org/officeDocument/2006/relationships/image" Target="../media/image7.png"/><Relationship Id="rId7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14.png"/><Relationship Id="rId6" Type="http://schemas.openxmlformats.org/officeDocument/2006/relationships/image" Target="../media/image34.png"/><Relationship Id="rId7" Type="http://schemas.openxmlformats.org/officeDocument/2006/relationships/image" Target="../media/image7.png"/><Relationship Id="rId8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33.png"/><Relationship Id="rId5" Type="http://schemas.openxmlformats.org/officeDocument/2006/relationships/image" Target="../media/image7.png"/><Relationship Id="rId6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29.png"/><Relationship Id="rId6" Type="http://schemas.openxmlformats.org/officeDocument/2006/relationships/image" Target="../media/image7.png"/><Relationship Id="rId7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Relationship Id="rId4" Type="http://schemas.openxmlformats.org/officeDocument/2006/relationships/image" Target="../media/image32.png"/><Relationship Id="rId5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Relationship Id="rId4" Type="http://schemas.openxmlformats.org/officeDocument/2006/relationships/image" Target="../media/image16.png"/><Relationship Id="rId5" Type="http://schemas.openxmlformats.org/officeDocument/2006/relationships/image" Target="../media/image14.png"/><Relationship Id="rId6" Type="http://schemas.openxmlformats.org/officeDocument/2006/relationships/image" Target="../media/image26.png"/><Relationship Id="rId7" Type="http://schemas.openxmlformats.org/officeDocument/2006/relationships/image" Target="../media/image7.png"/><Relationship Id="rId8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Relationship Id="rId4" Type="http://schemas.openxmlformats.org/officeDocument/2006/relationships/image" Target="../media/image32.png"/><Relationship Id="rId5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Relationship Id="rId4" Type="http://schemas.openxmlformats.org/officeDocument/2006/relationships/image" Target="../media/image35.png"/><Relationship Id="rId5" Type="http://schemas.openxmlformats.org/officeDocument/2006/relationships/image" Target="../media/image7.png"/><Relationship Id="rId6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Relationship Id="rId4" Type="http://schemas.openxmlformats.org/officeDocument/2006/relationships/image" Target="../media/image27.png"/><Relationship Id="rId5" Type="http://schemas.openxmlformats.org/officeDocument/2006/relationships/image" Target="../media/image25.png"/><Relationship Id="rId6" Type="http://schemas.openxmlformats.org/officeDocument/2006/relationships/image" Target="../media/image28.png"/><Relationship Id="rId7" Type="http://schemas.openxmlformats.org/officeDocument/2006/relationships/image" Target="../media/image7.png"/><Relationship Id="rId8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004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3170634" y="2519362"/>
            <a:ext cx="5850731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8FAFC"/>
                </a:solidFill>
                <a:latin typeface="Montserrat"/>
                <a:ea typeface="Montserrat"/>
                <a:cs typeface="Montserrat"/>
                <a:sym typeface="Montserrat"/>
              </a:rPr>
              <a:t>Kuis OpenStack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3309937" y="3452812"/>
            <a:ext cx="557212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Manajemen Data Center Berbasis Cloud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3309937" y="4081462"/>
            <a:ext cx="5572125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Uji Pengetahuan Anda tentang Arsitektur dan Komponen OpenStack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2" name="Google Shape;9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3" name="Google Shape;9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34125" y="1924050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4"/>
          <p:cNvSpPr txBox="1"/>
          <p:nvPr/>
        </p:nvSpPr>
        <p:spPr>
          <a:xfrm>
            <a:off x="571500" y="2000250"/>
            <a:ext cx="5550693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1F5F9"/>
                </a:solidFill>
                <a:latin typeface="Montserrat"/>
                <a:ea typeface="Montserrat"/>
                <a:cs typeface="Montserrat"/>
                <a:sym typeface="Montserrat"/>
              </a:rPr>
              <a:t>OpenStack diimplementasikan sebagai platform komputasi awan sumber terbuka. Bagaimana bentuk arsitektur infrastruktur pelayanannya disusun?</a:t>
            </a:r>
            <a:endParaRPr/>
          </a:p>
        </p:txBody>
      </p:sp>
      <p:pic>
        <p:nvPicPr>
          <p:cNvPr descr="image.png" id="95" name="Google Shape;95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43650" y="1933575"/>
            <a:ext cx="5267325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/>
          <p:nvPr/>
        </p:nvSpPr>
        <p:spPr>
          <a:xfrm>
            <a:off x="571500" y="3257550"/>
            <a:ext cx="5286375" cy="514350"/>
          </a:xfrm>
          <a:prstGeom prst="roundRect">
            <a:avLst>
              <a:gd fmla="val 2222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1076325" y="3390900"/>
            <a:ext cx="46101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 Sebagai aplikasi monolitik tunggal yang berdiri sendiri.</a:t>
            </a:r>
            <a:endParaRPr/>
          </a:p>
        </p:txBody>
      </p:sp>
      <p:sp>
        <p:nvSpPr>
          <p:cNvPr id="98" name="Google Shape;98;p14"/>
          <p:cNvSpPr/>
          <p:nvPr/>
        </p:nvSpPr>
        <p:spPr>
          <a:xfrm>
            <a:off x="571500" y="3886200"/>
            <a:ext cx="5286375" cy="514350"/>
          </a:xfrm>
          <a:prstGeom prst="roundRect">
            <a:avLst>
              <a:gd fmla="val 2222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1076325" y="4019550"/>
            <a:ext cx="46101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B. Sebagai solusi perangkat keras eksklusif berpemilik.</a:t>
            </a:r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571500" y="4514850"/>
            <a:ext cx="5286375" cy="514350"/>
          </a:xfrm>
          <a:prstGeom prst="roundRect">
            <a:avLst>
              <a:gd fmla="val 22222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1076325" y="4648200"/>
            <a:ext cx="46101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8FAFC"/>
                </a:solidFill>
                <a:latin typeface="Inter Medium"/>
                <a:ea typeface="Inter Medium"/>
                <a:cs typeface="Inter Medium"/>
                <a:sym typeface="Inter Medium"/>
              </a:rPr>
              <a:t>C. Sebagai solusi layanan yang terdiri dari proyek terintegrasi.</a:t>
            </a:r>
            <a:endParaRPr/>
          </a:p>
        </p:txBody>
      </p:sp>
      <p:sp>
        <p:nvSpPr>
          <p:cNvPr id="102" name="Google Shape;102;p14"/>
          <p:cNvSpPr/>
          <p:nvPr/>
        </p:nvSpPr>
        <p:spPr>
          <a:xfrm>
            <a:off x="571500" y="5143500"/>
            <a:ext cx="5286375" cy="514350"/>
          </a:xfrm>
          <a:prstGeom prst="roundRect">
            <a:avLst>
              <a:gd fmla="val 2222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4"/>
          <p:cNvSpPr txBox="1"/>
          <p:nvPr/>
        </p:nvSpPr>
        <p:spPr>
          <a:xfrm>
            <a:off x="1076325" y="5276850"/>
            <a:ext cx="46101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 Sebagai sistem operasi desktop untuk pengguna akhir.</a:t>
            </a:r>
            <a:endParaRPr/>
          </a:p>
        </p:txBody>
      </p:sp>
      <p:sp>
        <p:nvSpPr>
          <p:cNvPr id="104" name="Google Shape;104;p14"/>
          <p:cNvSpPr/>
          <p:nvPr/>
        </p:nvSpPr>
        <p:spPr>
          <a:xfrm>
            <a:off x="571500" y="3762375"/>
            <a:ext cx="528637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05" name="Google Shape;105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2475" y="342900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4"/>
          <p:cNvSpPr/>
          <p:nvPr/>
        </p:nvSpPr>
        <p:spPr>
          <a:xfrm>
            <a:off x="571500" y="4391025"/>
            <a:ext cx="528637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07" name="Google Shape;107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2475" y="405765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4"/>
          <p:cNvSpPr/>
          <p:nvPr/>
        </p:nvSpPr>
        <p:spPr>
          <a:xfrm>
            <a:off x="571500" y="5019675"/>
            <a:ext cx="5286375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4"/>
          <p:cNvSpPr/>
          <p:nvPr/>
        </p:nvSpPr>
        <p:spPr>
          <a:xfrm>
            <a:off x="571500" y="5648325"/>
            <a:ext cx="528637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10" name="Google Shape;110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2475" y="5314950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1" name="Google Shape;111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52475" y="4681537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4"/>
          <p:cNvSpPr txBox="1"/>
          <p:nvPr/>
        </p:nvSpPr>
        <p:spPr>
          <a:xfrm>
            <a:off x="571500" y="571500"/>
            <a:ext cx="116014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Montserrat"/>
                <a:ea typeface="Montserrat"/>
                <a:cs typeface="Montserrat"/>
                <a:sym typeface="Montserrat"/>
              </a:rPr>
              <a:t>Q1: Arsitektur OpenStack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17" name="Google Shape;11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5"/>
          <p:cNvSpPr txBox="1"/>
          <p:nvPr/>
        </p:nvSpPr>
        <p:spPr>
          <a:xfrm>
            <a:off x="571500" y="1896516"/>
            <a:ext cx="11601450" cy="9599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1F5F9"/>
                </a:solidFill>
                <a:latin typeface="Montserrat"/>
                <a:ea typeface="Montserrat"/>
                <a:cs typeface="Montserrat"/>
                <a:sym typeface="Montserrat"/>
              </a:rPr>
              <a:t>Komponen OpenStack menggunakan berbagai teknologi pendukung. Pada komponen Compute (Nova), teknologi pustaka apa yang secara spesifik digunakan untuk melakukan akses basis data?</a:t>
            </a:r>
            <a:endParaRPr/>
          </a:p>
        </p:txBody>
      </p:sp>
      <p:sp>
        <p:nvSpPr>
          <p:cNvPr id="119" name="Google Shape;119;p15"/>
          <p:cNvSpPr/>
          <p:nvPr/>
        </p:nvSpPr>
        <p:spPr>
          <a:xfrm>
            <a:off x="571500" y="3094583"/>
            <a:ext cx="11049000" cy="581025"/>
          </a:xfrm>
          <a:prstGeom prst="roundRect">
            <a:avLst>
              <a:gd fmla="val 1967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5"/>
          <p:cNvSpPr txBox="1"/>
          <p:nvPr/>
        </p:nvSpPr>
        <p:spPr>
          <a:xfrm>
            <a:off x="1095375" y="3246983"/>
            <a:ext cx="103346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 MySQLdb</a:t>
            </a:r>
            <a:endParaRPr/>
          </a:p>
        </p:txBody>
      </p:sp>
      <p:sp>
        <p:nvSpPr>
          <p:cNvPr id="121" name="Google Shape;121;p15"/>
          <p:cNvSpPr/>
          <p:nvPr/>
        </p:nvSpPr>
        <p:spPr>
          <a:xfrm>
            <a:off x="571500" y="3789908"/>
            <a:ext cx="11049000" cy="581025"/>
          </a:xfrm>
          <a:prstGeom prst="roundRect">
            <a:avLst>
              <a:gd fmla="val 19672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5"/>
          <p:cNvSpPr txBox="1"/>
          <p:nvPr/>
        </p:nvSpPr>
        <p:spPr>
          <a:xfrm>
            <a:off x="1095375" y="3942308"/>
            <a:ext cx="103346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F8FAFC"/>
                </a:solidFill>
                <a:latin typeface="Inter Medium"/>
                <a:ea typeface="Inter Medium"/>
                <a:cs typeface="Inter Medium"/>
                <a:sym typeface="Inter Medium"/>
              </a:rPr>
              <a:t>B. SQLAlchemy</a:t>
            </a:r>
            <a:endParaRPr/>
          </a:p>
        </p:txBody>
      </p:sp>
      <p:sp>
        <p:nvSpPr>
          <p:cNvPr id="123" name="Google Shape;123;p15"/>
          <p:cNvSpPr/>
          <p:nvPr/>
        </p:nvSpPr>
        <p:spPr>
          <a:xfrm>
            <a:off x="571500" y="4485233"/>
            <a:ext cx="11049000" cy="581025"/>
          </a:xfrm>
          <a:prstGeom prst="roundRect">
            <a:avLst>
              <a:gd fmla="val 1967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5"/>
          <p:cNvSpPr txBox="1"/>
          <p:nvPr/>
        </p:nvSpPr>
        <p:spPr>
          <a:xfrm>
            <a:off x="1095375" y="4637633"/>
            <a:ext cx="103346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C. PostgreSQL</a:t>
            </a:r>
            <a:endParaRPr/>
          </a:p>
        </p:txBody>
      </p:sp>
      <p:sp>
        <p:nvSpPr>
          <p:cNvPr id="125" name="Google Shape;125;p15"/>
          <p:cNvSpPr/>
          <p:nvPr/>
        </p:nvSpPr>
        <p:spPr>
          <a:xfrm>
            <a:off x="571500" y="5180558"/>
            <a:ext cx="11049000" cy="581025"/>
          </a:xfrm>
          <a:prstGeom prst="roundRect">
            <a:avLst>
              <a:gd fmla="val 1967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5"/>
          <p:cNvSpPr txBox="1"/>
          <p:nvPr/>
        </p:nvSpPr>
        <p:spPr>
          <a:xfrm>
            <a:off x="1095375" y="5332958"/>
            <a:ext cx="103346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 MongoDB</a:t>
            </a:r>
            <a:endParaRPr/>
          </a:p>
        </p:txBody>
      </p:sp>
      <p:sp>
        <p:nvSpPr>
          <p:cNvPr id="127" name="Google Shape;127;p15"/>
          <p:cNvSpPr/>
          <p:nvPr/>
        </p:nvSpPr>
        <p:spPr>
          <a:xfrm>
            <a:off x="571500" y="3666083"/>
            <a:ext cx="11049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28" name="Google Shape;12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525" y="3285083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5"/>
          <p:cNvSpPr/>
          <p:nvPr/>
        </p:nvSpPr>
        <p:spPr>
          <a:xfrm>
            <a:off x="571500" y="4361408"/>
            <a:ext cx="110490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5"/>
          <p:cNvSpPr/>
          <p:nvPr/>
        </p:nvSpPr>
        <p:spPr>
          <a:xfrm>
            <a:off x="571500" y="5056733"/>
            <a:ext cx="11049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31" name="Google Shape;13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525" y="4675733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/>
          <p:nvPr/>
        </p:nvSpPr>
        <p:spPr>
          <a:xfrm>
            <a:off x="571500" y="5752058"/>
            <a:ext cx="11049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33" name="Google Shape;13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525" y="5371058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4" name="Google Shape;134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1525" y="3975645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5"/>
          <p:cNvSpPr txBox="1"/>
          <p:nvPr/>
        </p:nvSpPr>
        <p:spPr>
          <a:xfrm>
            <a:off x="571500" y="571500"/>
            <a:ext cx="116014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Montserrat"/>
                <a:ea typeface="Montserrat"/>
                <a:cs typeface="Montserrat"/>
                <a:sym typeface="Montserrat"/>
              </a:rPr>
              <a:t>Q2: Akses Basis Data Nova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40" name="Google Shape;14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6"/>
          <p:cNvSpPr txBox="1"/>
          <p:nvPr/>
        </p:nvSpPr>
        <p:spPr>
          <a:xfrm>
            <a:off x="571500" y="571500"/>
            <a:ext cx="5400675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Montserrat"/>
                <a:ea typeface="Montserrat"/>
                <a:cs typeface="Montserrat"/>
                <a:sym typeface="Montserrat"/>
              </a:rPr>
              <a:t>Q3: Skalabilitas Compute</a:t>
            </a:r>
            <a:endParaRPr/>
          </a:p>
        </p:txBody>
      </p:sp>
      <p:pic>
        <p:nvPicPr>
          <p:cNvPr descr="image.png" id="142" name="Google Shape;142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6"/>
          <p:cNvSpPr txBox="1"/>
          <p:nvPr/>
        </p:nvSpPr>
        <p:spPr>
          <a:xfrm>
            <a:off x="571500" y="1790700"/>
            <a:ext cx="5400675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1F5F9"/>
                </a:solidFill>
                <a:latin typeface="Montserrat"/>
                <a:ea typeface="Montserrat"/>
                <a:cs typeface="Montserrat"/>
                <a:sym typeface="Montserrat"/>
              </a:rPr>
              <a:t>Mengingat arsitektur Compute (Nova) dirancang untuk fleksibilitas dan skalabilitas, bagaimana tepatnya Nova diskalakan pada lingkungan server?</a:t>
            </a:r>
            <a:endParaRPr/>
          </a:p>
        </p:txBody>
      </p:sp>
      <p:sp>
        <p:nvSpPr>
          <p:cNvPr id="144" name="Google Shape;144;p16"/>
          <p:cNvSpPr/>
          <p:nvPr/>
        </p:nvSpPr>
        <p:spPr>
          <a:xfrm>
            <a:off x="571500" y="3028950"/>
            <a:ext cx="5143500" cy="676275"/>
          </a:xfrm>
          <a:prstGeom prst="roundRect">
            <a:avLst>
              <a:gd fmla="val 16901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6"/>
          <p:cNvSpPr txBox="1"/>
          <p:nvPr/>
        </p:nvSpPr>
        <p:spPr>
          <a:xfrm>
            <a:off x="1028700" y="3143250"/>
            <a:ext cx="4533900" cy="447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 Diskalakan secara vertikal menggunakan mainframe tingkat tinggi.</a:t>
            </a:r>
            <a:endParaRPr/>
          </a:p>
        </p:txBody>
      </p:sp>
      <p:sp>
        <p:nvSpPr>
          <p:cNvPr id="146" name="Google Shape;146;p16"/>
          <p:cNvSpPr/>
          <p:nvPr/>
        </p:nvSpPr>
        <p:spPr>
          <a:xfrm>
            <a:off x="571500" y="3819525"/>
            <a:ext cx="5143500" cy="676275"/>
          </a:xfrm>
          <a:prstGeom prst="roundRect">
            <a:avLst>
              <a:gd fmla="val 16901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 txBox="1"/>
          <p:nvPr/>
        </p:nvSpPr>
        <p:spPr>
          <a:xfrm>
            <a:off x="1028700" y="3933825"/>
            <a:ext cx="4533900" cy="447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F8FAFC"/>
                </a:solidFill>
                <a:latin typeface="Inter Medium"/>
                <a:ea typeface="Inter Medium"/>
                <a:cs typeface="Inter Medium"/>
                <a:sym typeface="Inter Medium"/>
              </a:rPr>
              <a:t>B. Diskalakan horizontal pada perangkat keras standar tanpa syarat khusus.</a:t>
            </a:r>
            <a:endParaRPr/>
          </a:p>
        </p:txBody>
      </p:sp>
      <p:sp>
        <p:nvSpPr>
          <p:cNvPr id="148" name="Google Shape;148;p16"/>
          <p:cNvSpPr/>
          <p:nvPr/>
        </p:nvSpPr>
        <p:spPr>
          <a:xfrm>
            <a:off x="571500" y="4610100"/>
            <a:ext cx="5143500" cy="466725"/>
          </a:xfrm>
          <a:prstGeom prst="roundRect">
            <a:avLst>
              <a:gd fmla="val 244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6"/>
          <p:cNvSpPr txBox="1"/>
          <p:nvPr/>
        </p:nvSpPr>
        <p:spPr>
          <a:xfrm>
            <a:off x="1028700" y="4724400"/>
            <a:ext cx="45339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C. Diskalakan dengan mengganti sistem lama secara menyeluruh.</a:t>
            </a:r>
            <a:endParaRPr/>
          </a:p>
        </p:txBody>
      </p:sp>
      <p:sp>
        <p:nvSpPr>
          <p:cNvPr id="150" name="Google Shape;150;p16"/>
          <p:cNvSpPr/>
          <p:nvPr/>
        </p:nvSpPr>
        <p:spPr>
          <a:xfrm>
            <a:off x="571500" y="5191125"/>
            <a:ext cx="5143500" cy="676275"/>
          </a:xfrm>
          <a:prstGeom prst="roundRect">
            <a:avLst>
              <a:gd fmla="val 16901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6"/>
          <p:cNvSpPr txBox="1"/>
          <p:nvPr/>
        </p:nvSpPr>
        <p:spPr>
          <a:xfrm>
            <a:off x="1028700" y="5305425"/>
            <a:ext cx="4533900" cy="447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 Diskalakan hanya jika terhubung dengan perangkat khusus vendor.</a:t>
            </a:r>
            <a:endParaRPr/>
          </a:p>
        </p:txBody>
      </p:sp>
      <p:sp>
        <p:nvSpPr>
          <p:cNvPr id="152" name="Google Shape;152;p16"/>
          <p:cNvSpPr/>
          <p:nvPr/>
        </p:nvSpPr>
        <p:spPr>
          <a:xfrm>
            <a:off x="571500" y="3695700"/>
            <a:ext cx="51435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53" name="Google Shape;153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3425" y="318135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6"/>
          <p:cNvSpPr/>
          <p:nvPr/>
        </p:nvSpPr>
        <p:spPr>
          <a:xfrm>
            <a:off x="571500" y="4486275"/>
            <a:ext cx="51435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6"/>
          <p:cNvSpPr/>
          <p:nvPr/>
        </p:nvSpPr>
        <p:spPr>
          <a:xfrm>
            <a:off x="571500" y="5067300"/>
            <a:ext cx="51435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56" name="Google Shape;156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3425" y="476250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6"/>
          <p:cNvSpPr/>
          <p:nvPr/>
        </p:nvSpPr>
        <p:spPr>
          <a:xfrm>
            <a:off x="571500" y="5857875"/>
            <a:ext cx="51435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58" name="Google Shape;158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3425" y="5343525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9" name="Google Shape;159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3425" y="3967162"/>
            <a:ext cx="190500" cy="20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64" name="Google Shape;16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5" name="Google Shape;165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124075"/>
            <a:ext cx="5286375" cy="3409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6" name="Google Shape;166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34125" y="2124075"/>
            <a:ext cx="5286375" cy="3409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7" name="Google Shape;167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62025" y="2857500"/>
            <a:ext cx="4505325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7"/>
          <p:cNvSpPr txBox="1"/>
          <p:nvPr/>
        </p:nvSpPr>
        <p:spPr>
          <a:xfrm>
            <a:off x="849391" y="3505200"/>
            <a:ext cx="4730591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F8FAFC"/>
                </a:solidFill>
                <a:latin typeface="Montserrat"/>
                <a:ea typeface="Montserrat"/>
                <a:cs typeface="Montserrat"/>
                <a:sym typeface="Montserrat"/>
              </a:rPr>
              <a:t>Kehilangan data adalah risiko krusial dalam operasi pusat data.</a:t>
            </a:r>
            <a:endParaRPr/>
          </a:p>
        </p:txBody>
      </p:sp>
      <p:sp>
        <p:nvSpPr>
          <p:cNvPr id="169" name="Google Shape;169;p17"/>
          <p:cNvSpPr txBox="1"/>
          <p:nvPr/>
        </p:nvSpPr>
        <p:spPr>
          <a:xfrm>
            <a:off x="962025" y="4114800"/>
            <a:ext cx="4505325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Bagaimana Penyimpanan Objek (Swift) memastikan tidak ada kehilangan data saat terjadi kegagalan perangkat keras atau server?</a:t>
            </a:r>
            <a:endParaRPr/>
          </a:p>
        </p:txBody>
      </p:sp>
      <p:sp>
        <p:nvSpPr>
          <p:cNvPr id="170" name="Google Shape;170;p17"/>
          <p:cNvSpPr/>
          <p:nvPr/>
        </p:nvSpPr>
        <p:spPr>
          <a:xfrm>
            <a:off x="6724650" y="2514600"/>
            <a:ext cx="4505325" cy="514350"/>
          </a:xfrm>
          <a:prstGeom prst="roundRect">
            <a:avLst>
              <a:gd fmla="val 2222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7"/>
          <p:cNvSpPr txBox="1"/>
          <p:nvPr/>
        </p:nvSpPr>
        <p:spPr>
          <a:xfrm>
            <a:off x="7229475" y="2647950"/>
            <a:ext cx="38290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 Menyimpan data otomatis di memori flash admin.</a:t>
            </a:r>
            <a:endParaRPr/>
          </a:p>
        </p:txBody>
      </p:sp>
      <p:sp>
        <p:nvSpPr>
          <p:cNvPr id="172" name="Google Shape;172;p17"/>
          <p:cNvSpPr/>
          <p:nvPr/>
        </p:nvSpPr>
        <p:spPr>
          <a:xfrm>
            <a:off x="6724650" y="3143250"/>
            <a:ext cx="4505325" cy="514350"/>
          </a:xfrm>
          <a:prstGeom prst="roundRect">
            <a:avLst>
              <a:gd fmla="val 22222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7"/>
          <p:cNvSpPr txBox="1"/>
          <p:nvPr/>
        </p:nvSpPr>
        <p:spPr>
          <a:xfrm>
            <a:off x="7229475" y="3276600"/>
            <a:ext cx="38290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8FAFC"/>
                </a:solidFill>
                <a:latin typeface="Inter Medium"/>
                <a:ea typeface="Inter Medium"/>
                <a:cs typeface="Inter Medium"/>
                <a:sym typeface="Inter Medium"/>
              </a:rPr>
              <a:t>B. Mereplikasi konten dari node aktif ke klaster baru.</a:t>
            </a:r>
            <a:endParaRPr/>
          </a:p>
        </p:txBody>
      </p:sp>
      <p:sp>
        <p:nvSpPr>
          <p:cNvPr id="174" name="Google Shape;174;p17"/>
          <p:cNvSpPr/>
          <p:nvPr/>
        </p:nvSpPr>
        <p:spPr>
          <a:xfrm>
            <a:off x="6724650" y="3771900"/>
            <a:ext cx="4505325" cy="742950"/>
          </a:xfrm>
          <a:prstGeom prst="roundRect">
            <a:avLst>
              <a:gd fmla="val 15384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7"/>
          <p:cNvSpPr txBox="1"/>
          <p:nvPr/>
        </p:nvSpPr>
        <p:spPr>
          <a:xfrm>
            <a:off x="7229475" y="3905250"/>
            <a:ext cx="38290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C. Menggunakan cadangan pita magnetik secara berkala.</a:t>
            </a:r>
            <a:endParaRPr/>
          </a:p>
        </p:txBody>
      </p:sp>
      <p:sp>
        <p:nvSpPr>
          <p:cNvPr id="176" name="Google Shape;176;p17"/>
          <p:cNvSpPr/>
          <p:nvPr/>
        </p:nvSpPr>
        <p:spPr>
          <a:xfrm>
            <a:off x="6724650" y="4629150"/>
            <a:ext cx="4505325" cy="514350"/>
          </a:xfrm>
          <a:prstGeom prst="roundRect">
            <a:avLst>
              <a:gd fmla="val 2222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7"/>
          <p:cNvSpPr txBox="1"/>
          <p:nvPr/>
        </p:nvSpPr>
        <p:spPr>
          <a:xfrm>
            <a:off x="7229475" y="4762500"/>
            <a:ext cx="38290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 Mengisolasi jaringan setiap server dari luar.</a:t>
            </a:r>
            <a:endParaRPr/>
          </a:p>
        </p:txBody>
      </p:sp>
      <p:sp>
        <p:nvSpPr>
          <p:cNvPr id="178" name="Google Shape;178;p17"/>
          <p:cNvSpPr/>
          <p:nvPr/>
        </p:nvSpPr>
        <p:spPr>
          <a:xfrm>
            <a:off x="6724650" y="3019425"/>
            <a:ext cx="450532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79" name="Google Shape;179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905625" y="268605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7"/>
          <p:cNvSpPr/>
          <p:nvPr/>
        </p:nvSpPr>
        <p:spPr>
          <a:xfrm>
            <a:off x="6724650" y="3648075"/>
            <a:ext cx="4505325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7"/>
          <p:cNvSpPr/>
          <p:nvPr/>
        </p:nvSpPr>
        <p:spPr>
          <a:xfrm>
            <a:off x="6724650" y="4505325"/>
            <a:ext cx="450532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82" name="Google Shape;182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905625" y="394335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7"/>
          <p:cNvSpPr/>
          <p:nvPr/>
        </p:nvSpPr>
        <p:spPr>
          <a:xfrm>
            <a:off x="6724650" y="5133975"/>
            <a:ext cx="450532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84" name="Google Shape;184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905625" y="4800600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5" name="Google Shape;185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905625" y="3309937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17"/>
          <p:cNvSpPr txBox="1"/>
          <p:nvPr/>
        </p:nvSpPr>
        <p:spPr>
          <a:xfrm>
            <a:off x="571500" y="571500"/>
            <a:ext cx="116014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Montserrat"/>
                <a:ea typeface="Montserrat"/>
                <a:cs typeface="Montserrat"/>
                <a:sym typeface="Montserrat"/>
              </a:rPr>
              <a:t>Q4: Proteksi Swift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91" name="Google Shape;19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2" name="Google Shape;192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34125" y="1924050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8"/>
          <p:cNvSpPr txBox="1"/>
          <p:nvPr/>
        </p:nvSpPr>
        <p:spPr>
          <a:xfrm>
            <a:off x="571500" y="1885950"/>
            <a:ext cx="5550693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1F5F9"/>
                </a:solidFill>
                <a:latin typeface="Montserrat"/>
                <a:ea typeface="Montserrat"/>
                <a:cs typeface="Montserrat"/>
                <a:sym typeface="Montserrat"/>
              </a:rPr>
              <a:t>Mengapa metode replikasi data yang diimplementasikan oleh Penyimpanan Objek (Swift) dikategorikan sebagai metode replikasi yang murah?</a:t>
            </a:r>
            <a:endParaRPr/>
          </a:p>
        </p:txBody>
      </p:sp>
      <p:pic>
        <p:nvPicPr>
          <p:cNvPr descr="image.png" id="194" name="Google Shape;19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43650" y="1933575"/>
            <a:ext cx="5267325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8"/>
          <p:cNvSpPr/>
          <p:nvPr/>
        </p:nvSpPr>
        <p:spPr>
          <a:xfrm>
            <a:off x="571500" y="3143250"/>
            <a:ext cx="5286375" cy="742950"/>
          </a:xfrm>
          <a:prstGeom prst="roundRect">
            <a:avLst>
              <a:gd fmla="val 15384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8"/>
          <p:cNvSpPr txBox="1"/>
          <p:nvPr/>
        </p:nvSpPr>
        <p:spPr>
          <a:xfrm>
            <a:off x="1076325" y="3276600"/>
            <a:ext cx="46101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 Menggunakan layanan cloud pihak ketiga yang sedang diskon.</a:t>
            </a:r>
            <a:endParaRPr/>
          </a:p>
        </p:txBody>
      </p:sp>
      <p:sp>
        <p:nvSpPr>
          <p:cNvPr id="197" name="Google Shape;197;p18"/>
          <p:cNvSpPr/>
          <p:nvPr/>
        </p:nvSpPr>
        <p:spPr>
          <a:xfrm>
            <a:off x="571500" y="4000500"/>
            <a:ext cx="5286375" cy="514350"/>
          </a:xfrm>
          <a:prstGeom prst="roundRect">
            <a:avLst>
              <a:gd fmla="val 2222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8"/>
          <p:cNvSpPr txBox="1"/>
          <p:nvPr/>
        </p:nvSpPr>
        <p:spPr>
          <a:xfrm>
            <a:off x="1076325" y="4133850"/>
            <a:ext cx="46101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B. Membatasi jumlah kuota data yang dapat direplikasi.</a:t>
            </a:r>
            <a:endParaRPr/>
          </a:p>
        </p:txBody>
      </p:sp>
      <p:sp>
        <p:nvSpPr>
          <p:cNvPr id="199" name="Google Shape;199;p18"/>
          <p:cNvSpPr/>
          <p:nvPr/>
        </p:nvSpPr>
        <p:spPr>
          <a:xfrm>
            <a:off x="571500" y="4629150"/>
            <a:ext cx="5286375" cy="514350"/>
          </a:xfrm>
          <a:prstGeom prst="roundRect">
            <a:avLst>
              <a:gd fmla="val 22222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8"/>
          <p:cNvSpPr txBox="1"/>
          <p:nvPr/>
        </p:nvSpPr>
        <p:spPr>
          <a:xfrm>
            <a:off x="1076325" y="4762500"/>
            <a:ext cx="46101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8FAFC"/>
                </a:solidFill>
                <a:latin typeface="Inter Medium"/>
                <a:ea typeface="Inter Medium"/>
                <a:cs typeface="Inter Medium"/>
                <a:sym typeface="Inter Medium"/>
              </a:rPr>
              <a:t>C. Menggunakan perangkat lunak untuk operasi distribusi.</a:t>
            </a:r>
            <a:endParaRPr/>
          </a:p>
        </p:txBody>
      </p:sp>
      <p:sp>
        <p:nvSpPr>
          <p:cNvPr id="201" name="Google Shape;201;p18"/>
          <p:cNvSpPr/>
          <p:nvPr/>
        </p:nvSpPr>
        <p:spPr>
          <a:xfrm>
            <a:off x="571500" y="5257800"/>
            <a:ext cx="5286375" cy="514350"/>
          </a:xfrm>
          <a:prstGeom prst="roundRect">
            <a:avLst>
              <a:gd fmla="val 2222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8"/>
          <p:cNvSpPr txBox="1"/>
          <p:nvPr/>
        </p:nvSpPr>
        <p:spPr>
          <a:xfrm>
            <a:off x="1076325" y="5391150"/>
            <a:ext cx="46101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 Karena hanya mem-backup data dalam bentuk teks.</a:t>
            </a:r>
            <a:endParaRPr/>
          </a:p>
        </p:txBody>
      </p:sp>
      <p:sp>
        <p:nvSpPr>
          <p:cNvPr id="203" name="Google Shape;203;p18"/>
          <p:cNvSpPr/>
          <p:nvPr/>
        </p:nvSpPr>
        <p:spPr>
          <a:xfrm>
            <a:off x="571500" y="3876675"/>
            <a:ext cx="528637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04" name="Google Shape;204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2475" y="331470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18"/>
          <p:cNvSpPr/>
          <p:nvPr/>
        </p:nvSpPr>
        <p:spPr>
          <a:xfrm>
            <a:off x="571500" y="4505325"/>
            <a:ext cx="528637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06" name="Google Shape;206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2475" y="417195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8"/>
          <p:cNvSpPr/>
          <p:nvPr/>
        </p:nvSpPr>
        <p:spPr>
          <a:xfrm>
            <a:off x="571500" y="5133975"/>
            <a:ext cx="5286375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8"/>
          <p:cNvSpPr/>
          <p:nvPr/>
        </p:nvSpPr>
        <p:spPr>
          <a:xfrm>
            <a:off x="571500" y="5762625"/>
            <a:ext cx="528637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09" name="Google Shape;209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2475" y="5429250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0" name="Google Shape;210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52475" y="4795837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8"/>
          <p:cNvSpPr txBox="1"/>
          <p:nvPr/>
        </p:nvSpPr>
        <p:spPr>
          <a:xfrm>
            <a:off x="571500" y="571500"/>
            <a:ext cx="116014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Montserrat"/>
                <a:ea typeface="Montserrat"/>
                <a:cs typeface="Montserrat"/>
                <a:sym typeface="Montserrat"/>
              </a:rPr>
              <a:t>Q5: Metode Replikasi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16" name="Google Shape;21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9"/>
          <p:cNvSpPr txBox="1"/>
          <p:nvPr/>
        </p:nvSpPr>
        <p:spPr>
          <a:xfrm>
            <a:off x="571500" y="1896516"/>
            <a:ext cx="11601450" cy="9599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1F5F9"/>
                </a:solidFill>
                <a:latin typeface="Montserrat"/>
                <a:ea typeface="Montserrat"/>
                <a:cs typeface="Montserrat"/>
                <a:sym typeface="Montserrat"/>
              </a:rPr>
              <a:t>Komponen Penyimpanan Blok (Cinder) memiliki peran fungsional yang spesifik di OpenStack. Manakah dari pernyataan berikut yang paling tepat mendeskripsikan fungsi Cinder?</a:t>
            </a:r>
            <a:endParaRPr/>
          </a:p>
        </p:txBody>
      </p:sp>
      <p:sp>
        <p:nvSpPr>
          <p:cNvPr id="218" name="Google Shape;218;p19"/>
          <p:cNvSpPr/>
          <p:nvPr/>
        </p:nvSpPr>
        <p:spPr>
          <a:xfrm>
            <a:off x="571500" y="3094583"/>
            <a:ext cx="11049000" cy="581025"/>
          </a:xfrm>
          <a:prstGeom prst="roundRect">
            <a:avLst>
              <a:gd fmla="val 1967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9"/>
          <p:cNvSpPr txBox="1"/>
          <p:nvPr/>
        </p:nvSpPr>
        <p:spPr>
          <a:xfrm>
            <a:off x="1095375" y="3246983"/>
            <a:ext cx="103346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 Mengelola otorisasi dan autentikasi kredensial pengguna.</a:t>
            </a:r>
            <a:endParaRPr/>
          </a:p>
        </p:txBody>
      </p:sp>
      <p:sp>
        <p:nvSpPr>
          <p:cNvPr id="220" name="Google Shape;220;p19"/>
          <p:cNvSpPr/>
          <p:nvPr/>
        </p:nvSpPr>
        <p:spPr>
          <a:xfrm>
            <a:off x="571500" y="3789908"/>
            <a:ext cx="11049000" cy="581025"/>
          </a:xfrm>
          <a:prstGeom prst="roundRect">
            <a:avLst>
              <a:gd fmla="val 1967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9"/>
          <p:cNvSpPr txBox="1"/>
          <p:nvPr/>
        </p:nvSpPr>
        <p:spPr>
          <a:xfrm>
            <a:off x="1095375" y="3942308"/>
            <a:ext cx="103346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B. Mereplikasi file tak terstruktur ke seluruh area pusat data.</a:t>
            </a:r>
            <a:endParaRPr/>
          </a:p>
        </p:txBody>
      </p:sp>
      <p:sp>
        <p:nvSpPr>
          <p:cNvPr id="222" name="Google Shape;222;p19"/>
          <p:cNvSpPr/>
          <p:nvPr/>
        </p:nvSpPr>
        <p:spPr>
          <a:xfrm>
            <a:off x="571500" y="4485233"/>
            <a:ext cx="11049000" cy="581025"/>
          </a:xfrm>
          <a:prstGeom prst="roundRect">
            <a:avLst>
              <a:gd fmla="val 19672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9"/>
          <p:cNvSpPr txBox="1"/>
          <p:nvPr/>
        </p:nvSpPr>
        <p:spPr>
          <a:xfrm>
            <a:off x="1095375" y="4637633"/>
            <a:ext cx="103346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F8FAFC"/>
                </a:solidFill>
                <a:latin typeface="Inter Medium"/>
                <a:ea typeface="Inter Medium"/>
                <a:cs typeface="Inter Medium"/>
                <a:sym typeface="Inter Medium"/>
              </a:rPr>
              <a:t>C. Menyediakan penyimpanan persisten dan mengelola perangkat blok.</a:t>
            </a:r>
            <a:endParaRPr/>
          </a:p>
        </p:txBody>
      </p:sp>
      <p:sp>
        <p:nvSpPr>
          <p:cNvPr id="224" name="Google Shape;224;p19"/>
          <p:cNvSpPr/>
          <p:nvPr/>
        </p:nvSpPr>
        <p:spPr>
          <a:xfrm>
            <a:off x="571500" y="5180558"/>
            <a:ext cx="11049000" cy="581025"/>
          </a:xfrm>
          <a:prstGeom prst="roundRect">
            <a:avLst>
              <a:gd fmla="val 1967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9"/>
          <p:cNvSpPr txBox="1"/>
          <p:nvPr/>
        </p:nvSpPr>
        <p:spPr>
          <a:xfrm>
            <a:off x="1095375" y="5332958"/>
            <a:ext cx="103346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 Mengontrol teknik perutean dan penugasan alamat IP dinamis.</a:t>
            </a:r>
            <a:endParaRPr/>
          </a:p>
        </p:txBody>
      </p:sp>
      <p:sp>
        <p:nvSpPr>
          <p:cNvPr id="226" name="Google Shape;226;p19"/>
          <p:cNvSpPr/>
          <p:nvPr/>
        </p:nvSpPr>
        <p:spPr>
          <a:xfrm>
            <a:off x="571500" y="3666083"/>
            <a:ext cx="11049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27" name="Google Shape;227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525" y="3285083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9"/>
          <p:cNvSpPr/>
          <p:nvPr/>
        </p:nvSpPr>
        <p:spPr>
          <a:xfrm>
            <a:off x="571500" y="4361408"/>
            <a:ext cx="11049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29" name="Google Shape;229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525" y="3980408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9"/>
          <p:cNvSpPr/>
          <p:nvPr/>
        </p:nvSpPr>
        <p:spPr>
          <a:xfrm>
            <a:off x="571500" y="5056733"/>
            <a:ext cx="110490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9"/>
          <p:cNvSpPr/>
          <p:nvPr/>
        </p:nvSpPr>
        <p:spPr>
          <a:xfrm>
            <a:off x="571500" y="5752058"/>
            <a:ext cx="11049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32" name="Google Shape;232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525" y="5371058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3" name="Google Shape;233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1525" y="4670970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19"/>
          <p:cNvSpPr txBox="1"/>
          <p:nvPr/>
        </p:nvSpPr>
        <p:spPr>
          <a:xfrm>
            <a:off x="571500" y="571500"/>
            <a:ext cx="116014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Montserrat"/>
                <a:ea typeface="Montserrat"/>
                <a:cs typeface="Montserrat"/>
                <a:sym typeface="Montserrat"/>
              </a:rPr>
              <a:t>Q6: Fungsi Utama Cinder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39" name="Google Shape;23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0"/>
          <p:cNvSpPr txBox="1"/>
          <p:nvPr/>
        </p:nvSpPr>
        <p:spPr>
          <a:xfrm>
            <a:off x="571500" y="571500"/>
            <a:ext cx="5400675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Montserrat"/>
                <a:ea typeface="Montserrat"/>
                <a:cs typeface="Montserrat"/>
                <a:sym typeface="Montserrat"/>
              </a:rPr>
              <a:t>Q7: Integrasi Cinder</a:t>
            </a:r>
            <a:endParaRPr/>
          </a:p>
        </p:txBody>
      </p:sp>
      <p:pic>
        <p:nvPicPr>
          <p:cNvPr descr="image.png" id="241" name="Google Shape;24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0"/>
          <p:cNvSpPr txBox="1"/>
          <p:nvPr/>
        </p:nvSpPr>
        <p:spPr>
          <a:xfrm>
            <a:off x="571500" y="1971675"/>
            <a:ext cx="5400675" cy="13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1F5F9"/>
                </a:solidFill>
                <a:latin typeface="Montserrat"/>
                <a:ea typeface="Montserrat"/>
                <a:cs typeface="Montserrat"/>
                <a:sym typeface="Montserrat"/>
              </a:rPr>
              <a:t>Penyimpanan Blok (Cinder) dapat diintegrasikan dengan berbagai platform. Manakah penyedia berikut yang disebutkan secara spesifik mendukung integrasi penyimpanan tingkat blok mentah?</a:t>
            </a:r>
            <a:endParaRPr/>
          </a:p>
        </p:txBody>
      </p:sp>
      <p:sp>
        <p:nvSpPr>
          <p:cNvPr id="243" name="Google Shape;243;p20"/>
          <p:cNvSpPr/>
          <p:nvPr/>
        </p:nvSpPr>
        <p:spPr>
          <a:xfrm>
            <a:off x="571500" y="3476625"/>
            <a:ext cx="5143500" cy="466725"/>
          </a:xfrm>
          <a:prstGeom prst="roundRect">
            <a:avLst>
              <a:gd fmla="val 244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0"/>
          <p:cNvSpPr txBox="1"/>
          <p:nvPr/>
        </p:nvSpPr>
        <p:spPr>
          <a:xfrm>
            <a:off x="1028700" y="3590925"/>
            <a:ext cx="45339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 CloudByte dan Coraid</a:t>
            </a:r>
            <a:endParaRPr/>
          </a:p>
        </p:txBody>
      </p:sp>
      <p:sp>
        <p:nvSpPr>
          <p:cNvPr id="245" name="Google Shape;245;p20"/>
          <p:cNvSpPr/>
          <p:nvPr/>
        </p:nvSpPr>
        <p:spPr>
          <a:xfrm>
            <a:off x="571500" y="4057650"/>
            <a:ext cx="5143500" cy="466725"/>
          </a:xfrm>
          <a:prstGeom prst="roundRect">
            <a:avLst>
              <a:gd fmla="val 24489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0"/>
          <p:cNvSpPr txBox="1"/>
          <p:nvPr/>
        </p:nvSpPr>
        <p:spPr>
          <a:xfrm>
            <a:off x="1028700" y="4171950"/>
            <a:ext cx="45339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F8FAFC"/>
                </a:solidFill>
                <a:latin typeface="Inter Medium"/>
                <a:ea typeface="Inter Medium"/>
                <a:cs typeface="Inter Medium"/>
                <a:sym typeface="Inter Medium"/>
              </a:rPr>
              <a:t>B. HP dan IBM</a:t>
            </a:r>
            <a:endParaRPr/>
          </a:p>
        </p:txBody>
      </p:sp>
      <p:sp>
        <p:nvSpPr>
          <p:cNvPr id="247" name="Google Shape;247;p20"/>
          <p:cNvSpPr/>
          <p:nvPr/>
        </p:nvSpPr>
        <p:spPr>
          <a:xfrm>
            <a:off x="571500" y="4638675"/>
            <a:ext cx="5143500" cy="466725"/>
          </a:xfrm>
          <a:prstGeom prst="roundRect">
            <a:avLst>
              <a:gd fmla="val 244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0"/>
          <p:cNvSpPr txBox="1"/>
          <p:nvPr/>
        </p:nvSpPr>
        <p:spPr>
          <a:xfrm>
            <a:off x="1028700" y="4752975"/>
            <a:ext cx="45339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C. EMC dan SAN Storage</a:t>
            </a:r>
            <a:endParaRPr/>
          </a:p>
        </p:txBody>
      </p:sp>
      <p:sp>
        <p:nvSpPr>
          <p:cNvPr id="249" name="Google Shape;249;p20"/>
          <p:cNvSpPr/>
          <p:nvPr/>
        </p:nvSpPr>
        <p:spPr>
          <a:xfrm>
            <a:off x="571500" y="5219700"/>
            <a:ext cx="5143500" cy="466725"/>
          </a:xfrm>
          <a:prstGeom prst="roundRect">
            <a:avLst>
              <a:gd fmla="val 244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0"/>
          <p:cNvSpPr txBox="1"/>
          <p:nvPr/>
        </p:nvSpPr>
        <p:spPr>
          <a:xfrm>
            <a:off x="1028700" y="5334000"/>
            <a:ext cx="45339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 Cisco dan Juniper</a:t>
            </a:r>
            <a:endParaRPr/>
          </a:p>
        </p:txBody>
      </p:sp>
      <p:sp>
        <p:nvSpPr>
          <p:cNvPr id="251" name="Google Shape;251;p20"/>
          <p:cNvSpPr/>
          <p:nvPr/>
        </p:nvSpPr>
        <p:spPr>
          <a:xfrm>
            <a:off x="571500" y="3933825"/>
            <a:ext cx="51435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52" name="Google Shape;252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3425" y="3629025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0"/>
          <p:cNvSpPr/>
          <p:nvPr/>
        </p:nvSpPr>
        <p:spPr>
          <a:xfrm>
            <a:off x="571500" y="4514850"/>
            <a:ext cx="51435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0"/>
          <p:cNvSpPr/>
          <p:nvPr/>
        </p:nvSpPr>
        <p:spPr>
          <a:xfrm>
            <a:off x="571500" y="5095875"/>
            <a:ext cx="51435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55" name="Google Shape;255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3425" y="4791075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0"/>
          <p:cNvSpPr/>
          <p:nvPr/>
        </p:nvSpPr>
        <p:spPr>
          <a:xfrm>
            <a:off x="571500" y="5676900"/>
            <a:ext cx="51435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57" name="Google Shape;257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3425" y="5372100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8" name="Google Shape;258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3425" y="4205287"/>
            <a:ext cx="190500" cy="20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63" name="Google Shape;26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64" name="Google Shape;264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238375"/>
            <a:ext cx="5286375" cy="3181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65" name="Google Shape;265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34125" y="2238375"/>
            <a:ext cx="5286375" cy="3181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66" name="Google Shape;266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62025" y="2986087"/>
            <a:ext cx="4505325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1"/>
          <p:cNvSpPr txBox="1"/>
          <p:nvPr/>
        </p:nvSpPr>
        <p:spPr>
          <a:xfrm>
            <a:off x="849391" y="3633787"/>
            <a:ext cx="4730591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F8FAFC"/>
                </a:solidFill>
                <a:latin typeface="Montserrat"/>
                <a:ea typeface="Montserrat"/>
                <a:cs typeface="Montserrat"/>
                <a:sym typeface="Montserrat"/>
              </a:rPr>
              <a:t>Kebutuhan I/O Tinggi</a:t>
            </a:r>
            <a:endParaRPr/>
          </a:p>
        </p:txBody>
      </p:sp>
      <p:sp>
        <p:nvSpPr>
          <p:cNvPr id="268" name="Google Shape;268;p21"/>
          <p:cNvSpPr txBox="1"/>
          <p:nvPr/>
        </p:nvSpPr>
        <p:spPr>
          <a:xfrm>
            <a:off x="962025" y="3986212"/>
            <a:ext cx="4505325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Dalam skenario yang membutuhkan penanganan arsitektur cloud yang sangat sensitif dan berbasis kinerja tinggi, jenis penyimpanan apa yang direkomendasikan?</a:t>
            </a:r>
            <a:endParaRPr/>
          </a:p>
        </p:txBody>
      </p:sp>
      <p:sp>
        <p:nvSpPr>
          <p:cNvPr id="269" name="Google Shape;269;p21"/>
          <p:cNvSpPr/>
          <p:nvPr/>
        </p:nvSpPr>
        <p:spPr>
          <a:xfrm>
            <a:off x="6724650" y="2628900"/>
            <a:ext cx="4505325" cy="514350"/>
          </a:xfrm>
          <a:prstGeom prst="roundRect">
            <a:avLst>
              <a:gd fmla="val 2222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21"/>
          <p:cNvSpPr txBox="1"/>
          <p:nvPr/>
        </p:nvSpPr>
        <p:spPr>
          <a:xfrm>
            <a:off x="7229475" y="2762250"/>
            <a:ext cx="38290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 Penyimpanan Objek (Swift)</a:t>
            </a:r>
            <a:endParaRPr/>
          </a:p>
        </p:txBody>
      </p:sp>
      <p:sp>
        <p:nvSpPr>
          <p:cNvPr id="271" name="Google Shape;271;p21"/>
          <p:cNvSpPr/>
          <p:nvPr/>
        </p:nvSpPr>
        <p:spPr>
          <a:xfrm>
            <a:off x="6724650" y="3257550"/>
            <a:ext cx="4505325" cy="514350"/>
          </a:xfrm>
          <a:prstGeom prst="roundRect">
            <a:avLst>
              <a:gd fmla="val 2222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1"/>
          <p:cNvSpPr txBox="1"/>
          <p:nvPr/>
        </p:nvSpPr>
        <p:spPr>
          <a:xfrm>
            <a:off x="7229475" y="3390900"/>
            <a:ext cx="38290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B. Penyimpanan Gambar (Glance)</a:t>
            </a:r>
            <a:endParaRPr/>
          </a:p>
        </p:txBody>
      </p:sp>
      <p:sp>
        <p:nvSpPr>
          <p:cNvPr id="273" name="Google Shape;273;p21"/>
          <p:cNvSpPr/>
          <p:nvPr/>
        </p:nvSpPr>
        <p:spPr>
          <a:xfrm>
            <a:off x="6724650" y="3886200"/>
            <a:ext cx="4505325" cy="514350"/>
          </a:xfrm>
          <a:prstGeom prst="roundRect">
            <a:avLst>
              <a:gd fmla="val 22222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1"/>
          <p:cNvSpPr txBox="1"/>
          <p:nvPr/>
        </p:nvSpPr>
        <p:spPr>
          <a:xfrm>
            <a:off x="7229475" y="4019550"/>
            <a:ext cx="38290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8FAFC"/>
                </a:solidFill>
                <a:latin typeface="Inter Medium"/>
                <a:ea typeface="Inter Medium"/>
                <a:cs typeface="Inter Medium"/>
                <a:sym typeface="Inter Medium"/>
              </a:rPr>
              <a:t>C. Penyimpanan Blok (Cinder)</a:t>
            </a:r>
            <a:endParaRPr/>
          </a:p>
        </p:txBody>
      </p:sp>
      <p:sp>
        <p:nvSpPr>
          <p:cNvPr id="275" name="Google Shape;275;p21"/>
          <p:cNvSpPr/>
          <p:nvPr/>
        </p:nvSpPr>
        <p:spPr>
          <a:xfrm>
            <a:off x="6724650" y="4514850"/>
            <a:ext cx="4505325" cy="514350"/>
          </a:xfrm>
          <a:prstGeom prst="roundRect">
            <a:avLst>
              <a:gd fmla="val 2222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1"/>
          <p:cNvSpPr txBox="1"/>
          <p:nvPr/>
        </p:nvSpPr>
        <p:spPr>
          <a:xfrm>
            <a:off x="7229475" y="4648200"/>
            <a:ext cx="38290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 Penyimpanan Dasbor (Horizon)</a:t>
            </a:r>
            <a:endParaRPr/>
          </a:p>
        </p:txBody>
      </p:sp>
      <p:sp>
        <p:nvSpPr>
          <p:cNvPr id="277" name="Google Shape;277;p21"/>
          <p:cNvSpPr/>
          <p:nvPr/>
        </p:nvSpPr>
        <p:spPr>
          <a:xfrm>
            <a:off x="6724650" y="3133725"/>
            <a:ext cx="450532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78" name="Google Shape;278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905625" y="280035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21"/>
          <p:cNvSpPr/>
          <p:nvPr/>
        </p:nvSpPr>
        <p:spPr>
          <a:xfrm>
            <a:off x="6724650" y="3762375"/>
            <a:ext cx="450532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80" name="Google Shape;280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905625" y="342900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21"/>
          <p:cNvSpPr/>
          <p:nvPr/>
        </p:nvSpPr>
        <p:spPr>
          <a:xfrm>
            <a:off x="6724650" y="4391025"/>
            <a:ext cx="4505325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1"/>
          <p:cNvSpPr/>
          <p:nvPr/>
        </p:nvSpPr>
        <p:spPr>
          <a:xfrm>
            <a:off x="6724650" y="5019675"/>
            <a:ext cx="450532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83" name="Google Shape;283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905625" y="4686300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84" name="Google Shape;284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905625" y="4052887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1"/>
          <p:cNvSpPr txBox="1"/>
          <p:nvPr/>
        </p:nvSpPr>
        <p:spPr>
          <a:xfrm>
            <a:off x="571500" y="571500"/>
            <a:ext cx="116014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Montserrat"/>
                <a:ea typeface="Montserrat"/>
                <a:cs typeface="Montserrat"/>
                <a:sym typeface="Montserrat"/>
              </a:rPr>
              <a:t>Q8: Penyimpanan Kinerja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90" name="Google Shape;29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91" name="Google Shape;291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34125" y="1924050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22"/>
          <p:cNvSpPr txBox="1"/>
          <p:nvPr/>
        </p:nvSpPr>
        <p:spPr>
          <a:xfrm>
            <a:off x="571500" y="2000250"/>
            <a:ext cx="5550693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1F5F9"/>
                </a:solidFill>
                <a:latin typeface="Montserrat"/>
                <a:ea typeface="Montserrat"/>
                <a:cs typeface="Montserrat"/>
                <a:sym typeface="Montserrat"/>
              </a:rPr>
              <a:t>Jika sebuah infrastruktur OpenStack mengalami kendala yang terkait dengan manajemen alamat IP atau masalah perutean, komponen utama mana yang harus dikonfigurasi?</a:t>
            </a:r>
            <a:endParaRPr/>
          </a:p>
        </p:txBody>
      </p:sp>
      <p:pic>
        <p:nvPicPr>
          <p:cNvPr descr="image.png" id="293" name="Google Shape;293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43650" y="1933575"/>
            <a:ext cx="5267325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22"/>
          <p:cNvSpPr/>
          <p:nvPr/>
        </p:nvSpPr>
        <p:spPr>
          <a:xfrm>
            <a:off x="571500" y="3257550"/>
            <a:ext cx="5286375" cy="514350"/>
          </a:xfrm>
          <a:prstGeom prst="roundRect">
            <a:avLst>
              <a:gd fmla="val 2222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22"/>
          <p:cNvSpPr txBox="1"/>
          <p:nvPr/>
        </p:nvSpPr>
        <p:spPr>
          <a:xfrm>
            <a:off x="1076325" y="3390900"/>
            <a:ext cx="46101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 Keystone</a:t>
            </a:r>
            <a:endParaRPr/>
          </a:p>
        </p:txBody>
      </p:sp>
      <p:sp>
        <p:nvSpPr>
          <p:cNvPr id="296" name="Google Shape;296;p22"/>
          <p:cNvSpPr/>
          <p:nvPr/>
        </p:nvSpPr>
        <p:spPr>
          <a:xfrm>
            <a:off x="571500" y="3886200"/>
            <a:ext cx="5286375" cy="514350"/>
          </a:xfrm>
          <a:prstGeom prst="roundRect">
            <a:avLst>
              <a:gd fmla="val 22222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2"/>
          <p:cNvSpPr txBox="1"/>
          <p:nvPr/>
        </p:nvSpPr>
        <p:spPr>
          <a:xfrm>
            <a:off x="1076325" y="4019550"/>
            <a:ext cx="46101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8FAFC"/>
                </a:solidFill>
                <a:latin typeface="Inter Medium"/>
                <a:ea typeface="Inter Medium"/>
                <a:cs typeface="Inter Medium"/>
                <a:sym typeface="Inter Medium"/>
              </a:rPr>
              <a:t>B. Neutron</a:t>
            </a:r>
            <a:endParaRPr/>
          </a:p>
        </p:txBody>
      </p:sp>
      <p:sp>
        <p:nvSpPr>
          <p:cNvPr id="298" name="Google Shape;298;p22"/>
          <p:cNvSpPr/>
          <p:nvPr/>
        </p:nvSpPr>
        <p:spPr>
          <a:xfrm>
            <a:off x="571500" y="4514850"/>
            <a:ext cx="5286375" cy="514350"/>
          </a:xfrm>
          <a:prstGeom prst="roundRect">
            <a:avLst>
              <a:gd fmla="val 2222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22"/>
          <p:cNvSpPr txBox="1"/>
          <p:nvPr/>
        </p:nvSpPr>
        <p:spPr>
          <a:xfrm>
            <a:off x="1076325" y="4648200"/>
            <a:ext cx="46101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C. Nova</a:t>
            </a:r>
            <a:endParaRPr/>
          </a:p>
        </p:txBody>
      </p:sp>
      <p:sp>
        <p:nvSpPr>
          <p:cNvPr id="300" name="Google Shape;300;p22"/>
          <p:cNvSpPr/>
          <p:nvPr/>
        </p:nvSpPr>
        <p:spPr>
          <a:xfrm>
            <a:off x="571500" y="5143500"/>
            <a:ext cx="5286375" cy="514350"/>
          </a:xfrm>
          <a:prstGeom prst="roundRect">
            <a:avLst>
              <a:gd fmla="val 2222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22"/>
          <p:cNvSpPr txBox="1"/>
          <p:nvPr/>
        </p:nvSpPr>
        <p:spPr>
          <a:xfrm>
            <a:off x="1076325" y="5276850"/>
            <a:ext cx="46101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 Swift</a:t>
            </a:r>
            <a:endParaRPr/>
          </a:p>
        </p:txBody>
      </p:sp>
      <p:sp>
        <p:nvSpPr>
          <p:cNvPr id="302" name="Google Shape;302;p22"/>
          <p:cNvSpPr/>
          <p:nvPr/>
        </p:nvSpPr>
        <p:spPr>
          <a:xfrm>
            <a:off x="571500" y="3762375"/>
            <a:ext cx="528637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03" name="Google Shape;303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2475" y="342900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22"/>
          <p:cNvSpPr/>
          <p:nvPr/>
        </p:nvSpPr>
        <p:spPr>
          <a:xfrm>
            <a:off x="571500" y="4391025"/>
            <a:ext cx="5286375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22"/>
          <p:cNvSpPr/>
          <p:nvPr/>
        </p:nvSpPr>
        <p:spPr>
          <a:xfrm>
            <a:off x="571500" y="5019675"/>
            <a:ext cx="528637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06" name="Google Shape;306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2475" y="468630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22"/>
          <p:cNvSpPr/>
          <p:nvPr/>
        </p:nvSpPr>
        <p:spPr>
          <a:xfrm>
            <a:off x="571500" y="5648325"/>
            <a:ext cx="528637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08" name="Google Shape;308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2475" y="5314950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09" name="Google Shape;309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52475" y="4052887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2"/>
          <p:cNvSpPr txBox="1"/>
          <p:nvPr/>
        </p:nvSpPr>
        <p:spPr>
          <a:xfrm>
            <a:off x="571500" y="571500"/>
            <a:ext cx="116014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Montserrat"/>
                <a:ea typeface="Montserrat"/>
                <a:cs typeface="Montserrat"/>
                <a:sym typeface="Montserrat"/>
              </a:rPr>
              <a:t>Q9: Manajemen Neutron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15" name="Google Shape;31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3"/>
          <p:cNvSpPr txBox="1"/>
          <p:nvPr/>
        </p:nvSpPr>
        <p:spPr>
          <a:xfrm>
            <a:off x="571500" y="571500"/>
            <a:ext cx="5400675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Montserrat"/>
                <a:ea typeface="Montserrat"/>
                <a:cs typeface="Montserrat"/>
                <a:sym typeface="Montserrat"/>
              </a:rPr>
              <a:t>Q10: Dasbor Horizon</a:t>
            </a:r>
            <a:endParaRPr/>
          </a:p>
        </p:txBody>
      </p:sp>
      <p:pic>
        <p:nvPicPr>
          <p:cNvPr descr="image.png" id="317" name="Google Shape;317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23"/>
          <p:cNvSpPr txBox="1"/>
          <p:nvPr/>
        </p:nvSpPr>
        <p:spPr>
          <a:xfrm>
            <a:off x="571500" y="1971675"/>
            <a:ext cx="5400675" cy="13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1F5F9"/>
                </a:solidFill>
                <a:latin typeface="Montserrat"/>
                <a:ea typeface="Montserrat"/>
                <a:cs typeface="Montserrat"/>
                <a:sym typeface="Montserrat"/>
              </a:rPr>
              <a:t>Administrator sistem seringkali membutuhkan antarmuka visual (GUI) alih-alih Command Line untuk mengontrol layanan backend secara menyeluruh. Komponen apa yang menyediakan fungsi ini?</a:t>
            </a:r>
            <a:endParaRPr/>
          </a:p>
        </p:txBody>
      </p:sp>
      <p:sp>
        <p:nvSpPr>
          <p:cNvPr id="319" name="Google Shape;319;p23"/>
          <p:cNvSpPr/>
          <p:nvPr/>
        </p:nvSpPr>
        <p:spPr>
          <a:xfrm>
            <a:off x="571500" y="3476625"/>
            <a:ext cx="5143500" cy="466725"/>
          </a:xfrm>
          <a:prstGeom prst="roundRect">
            <a:avLst>
              <a:gd fmla="val 24489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3"/>
          <p:cNvSpPr txBox="1"/>
          <p:nvPr/>
        </p:nvSpPr>
        <p:spPr>
          <a:xfrm>
            <a:off x="1028700" y="3590925"/>
            <a:ext cx="45339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F8FAFC"/>
                </a:solidFill>
                <a:latin typeface="Inter Medium"/>
                <a:ea typeface="Inter Medium"/>
                <a:cs typeface="Inter Medium"/>
                <a:sym typeface="Inter Medium"/>
              </a:rPr>
              <a:t>A. Horizon</a:t>
            </a:r>
            <a:endParaRPr/>
          </a:p>
        </p:txBody>
      </p:sp>
      <p:sp>
        <p:nvSpPr>
          <p:cNvPr id="321" name="Google Shape;321;p23"/>
          <p:cNvSpPr/>
          <p:nvPr/>
        </p:nvSpPr>
        <p:spPr>
          <a:xfrm>
            <a:off x="571500" y="4057650"/>
            <a:ext cx="5143500" cy="466725"/>
          </a:xfrm>
          <a:prstGeom prst="roundRect">
            <a:avLst>
              <a:gd fmla="val 244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23"/>
          <p:cNvSpPr txBox="1"/>
          <p:nvPr/>
        </p:nvSpPr>
        <p:spPr>
          <a:xfrm>
            <a:off x="1028700" y="4171950"/>
            <a:ext cx="45339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B. Glance</a:t>
            </a:r>
            <a:endParaRPr/>
          </a:p>
        </p:txBody>
      </p:sp>
      <p:sp>
        <p:nvSpPr>
          <p:cNvPr id="323" name="Google Shape;323;p23"/>
          <p:cNvSpPr/>
          <p:nvPr/>
        </p:nvSpPr>
        <p:spPr>
          <a:xfrm>
            <a:off x="571500" y="4638675"/>
            <a:ext cx="5143500" cy="466725"/>
          </a:xfrm>
          <a:prstGeom prst="roundRect">
            <a:avLst>
              <a:gd fmla="val 244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23"/>
          <p:cNvSpPr txBox="1"/>
          <p:nvPr/>
        </p:nvSpPr>
        <p:spPr>
          <a:xfrm>
            <a:off x="1028700" y="4752975"/>
            <a:ext cx="45339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C. Keystone</a:t>
            </a:r>
            <a:endParaRPr/>
          </a:p>
        </p:txBody>
      </p:sp>
      <p:sp>
        <p:nvSpPr>
          <p:cNvPr id="325" name="Google Shape;325;p23"/>
          <p:cNvSpPr/>
          <p:nvPr/>
        </p:nvSpPr>
        <p:spPr>
          <a:xfrm>
            <a:off x="571500" y="5219700"/>
            <a:ext cx="5143500" cy="466725"/>
          </a:xfrm>
          <a:prstGeom prst="roundRect">
            <a:avLst>
              <a:gd fmla="val 244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23"/>
          <p:cNvSpPr txBox="1"/>
          <p:nvPr/>
        </p:nvSpPr>
        <p:spPr>
          <a:xfrm>
            <a:off x="1028700" y="5334000"/>
            <a:ext cx="45339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 Neutron</a:t>
            </a:r>
            <a:endParaRPr/>
          </a:p>
        </p:txBody>
      </p:sp>
      <p:sp>
        <p:nvSpPr>
          <p:cNvPr id="327" name="Google Shape;327;p23"/>
          <p:cNvSpPr/>
          <p:nvPr/>
        </p:nvSpPr>
        <p:spPr>
          <a:xfrm>
            <a:off x="571500" y="3933825"/>
            <a:ext cx="51435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23"/>
          <p:cNvSpPr/>
          <p:nvPr/>
        </p:nvSpPr>
        <p:spPr>
          <a:xfrm>
            <a:off x="571500" y="4514850"/>
            <a:ext cx="51435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29" name="Google Shape;329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3425" y="421005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3"/>
          <p:cNvSpPr/>
          <p:nvPr/>
        </p:nvSpPr>
        <p:spPr>
          <a:xfrm>
            <a:off x="571500" y="5095875"/>
            <a:ext cx="51435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31" name="Google Shape;331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3425" y="4791075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23"/>
          <p:cNvSpPr/>
          <p:nvPr/>
        </p:nvSpPr>
        <p:spPr>
          <a:xfrm>
            <a:off x="571500" y="5676900"/>
            <a:ext cx="51435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33" name="Google Shape;333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3425" y="5372100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34" name="Google Shape;334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3425" y="3624262"/>
            <a:ext cx="190500" cy="20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39" name="Google Shape;33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24"/>
          <p:cNvSpPr txBox="1"/>
          <p:nvPr/>
        </p:nvSpPr>
        <p:spPr>
          <a:xfrm>
            <a:off x="571500" y="1896516"/>
            <a:ext cx="11601450" cy="9599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1F5F9"/>
                </a:solidFill>
                <a:latin typeface="Montserrat"/>
                <a:ea typeface="Montserrat"/>
                <a:cs typeface="Montserrat"/>
                <a:sym typeface="Montserrat"/>
              </a:rPr>
              <a:t>Ketika pengguna akhir meminta peluncuran instance virtual, sistem memerlukan repositori untuk mengakses dan memelihara katalog gambar sistem operasi. Komponen manakah yang mengeksekusi peran ini?</a:t>
            </a:r>
            <a:endParaRPr/>
          </a:p>
        </p:txBody>
      </p:sp>
      <p:sp>
        <p:nvSpPr>
          <p:cNvPr id="341" name="Google Shape;341;p24"/>
          <p:cNvSpPr/>
          <p:nvPr/>
        </p:nvSpPr>
        <p:spPr>
          <a:xfrm>
            <a:off x="571500" y="3094583"/>
            <a:ext cx="11049000" cy="581025"/>
          </a:xfrm>
          <a:prstGeom prst="roundRect">
            <a:avLst>
              <a:gd fmla="val 1967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24"/>
          <p:cNvSpPr txBox="1"/>
          <p:nvPr/>
        </p:nvSpPr>
        <p:spPr>
          <a:xfrm>
            <a:off x="1095375" y="3246983"/>
            <a:ext cx="103346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 Keystone</a:t>
            </a:r>
            <a:endParaRPr/>
          </a:p>
        </p:txBody>
      </p:sp>
      <p:sp>
        <p:nvSpPr>
          <p:cNvPr id="343" name="Google Shape;343;p24"/>
          <p:cNvSpPr/>
          <p:nvPr/>
        </p:nvSpPr>
        <p:spPr>
          <a:xfrm>
            <a:off x="571500" y="3789908"/>
            <a:ext cx="11049000" cy="581025"/>
          </a:xfrm>
          <a:prstGeom prst="roundRect">
            <a:avLst>
              <a:gd fmla="val 1967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24"/>
          <p:cNvSpPr txBox="1"/>
          <p:nvPr/>
        </p:nvSpPr>
        <p:spPr>
          <a:xfrm>
            <a:off x="1095375" y="3942308"/>
            <a:ext cx="103346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B. Cinder</a:t>
            </a:r>
            <a:endParaRPr/>
          </a:p>
        </p:txBody>
      </p:sp>
      <p:sp>
        <p:nvSpPr>
          <p:cNvPr id="345" name="Google Shape;345;p24"/>
          <p:cNvSpPr/>
          <p:nvPr/>
        </p:nvSpPr>
        <p:spPr>
          <a:xfrm>
            <a:off x="571500" y="4485233"/>
            <a:ext cx="11049000" cy="581025"/>
          </a:xfrm>
          <a:prstGeom prst="roundRect">
            <a:avLst>
              <a:gd fmla="val 19672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24"/>
          <p:cNvSpPr txBox="1"/>
          <p:nvPr/>
        </p:nvSpPr>
        <p:spPr>
          <a:xfrm>
            <a:off x="1095375" y="4637633"/>
            <a:ext cx="103347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F8FAFC"/>
                </a:solidFill>
                <a:latin typeface="Inter Medium"/>
                <a:ea typeface="Inter Medium"/>
                <a:cs typeface="Inter Medium"/>
                <a:sym typeface="Inter Medium"/>
              </a:rPr>
              <a:t>C. (Sekilas)</a:t>
            </a:r>
            <a:r>
              <a:rPr lang="en-US" sz="1350">
                <a:solidFill>
                  <a:srgbClr val="F8FAFC"/>
                </a:solidFill>
                <a:latin typeface="Inter Medium"/>
                <a:ea typeface="Inter Medium"/>
                <a:cs typeface="Inter Medium"/>
                <a:sym typeface="Inter Medium"/>
              </a:rPr>
              <a:t>Glance </a:t>
            </a:r>
            <a:endParaRPr/>
          </a:p>
        </p:txBody>
      </p:sp>
      <p:sp>
        <p:nvSpPr>
          <p:cNvPr id="347" name="Google Shape;347;p24"/>
          <p:cNvSpPr/>
          <p:nvPr/>
        </p:nvSpPr>
        <p:spPr>
          <a:xfrm>
            <a:off x="571500" y="5180558"/>
            <a:ext cx="11049000" cy="581025"/>
          </a:xfrm>
          <a:prstGeom prst="roundRect">
            <a:avLst>
              <a:gd fmla="val 1967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24"/>
          <p:cNvSpPr txBox="1"/>
          <p:nvPr/>
        </p:nvSpPr>
        <p:spPr>
          <a:xfrm>
            <a:off x="1095375" y="5332958"/>
            <a:ext cx="103346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 Nova</a:t>
            </a:r>
            <a:endParaRPr/>
          </a:p>
        </p:txBody>
      </p:sp>
      <p:sp>
        <p:nvSpPr>
          <p:cNvPr id="349" name="Google Shape;349;p24"/>
          <p:cNvSpPr/>
          <p:nvPr/>
        </p:nvSpPr>
        <p:spPr>
          <a:xfrm>
            <a:off x="571500" y="3666083"/>
            <a:ext cx="11049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50" name="Google Shape;350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525" y="3285083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24"/>
          <p:cNvSpPr/>
          <p:nvPr/>
        </p:nvSpPr>
        <p:spPr>
          <a:xfrm>
            <a:off x="571500" y="4361408"/>
            <a:ext cx="11049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52" name="Google Shape;352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525" y="3980408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24"/>
          <p:cNvSpPr/>
          <p:nvPr/>
        </p:nvSpPr>
        <p:spPr>
          <a:xfrm>
            <a:off x="571500" y="5056733"/>
            <a:ext cx="110490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24"/>
          <p:cNvSpPr/>
          <p:nvPr/>
        </p:nvSpPr>
        <p:spPr>
          <a:xfrm>
            <a:off x="571500" y="5752058"/>
            <a:ext cx="11049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55" name="Google Shape;355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525" y="5371058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56" name="Google Shape;356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1525" y="4670970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24"/>
          <p:cNvSpPr txBox="1"/>
          <p:nvPr/>
        </p:nvSpPr>
        <p:spPr>
          <a:xfrm>
            <a:off x="571500" y="571500"/>
            <a:ext cx="116014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Montserrat"/>
                <a:ea typeface="Montserrat"/>
                <a:cs typeface="Montserrat"/>
                <a:sym typeface="Montserrat"/>
              </a:rPr>
              <a:t>Q11: Repositori Glance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62" name="Google Shape;36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004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3" name="Google Shape;36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34125" y="1924050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25"/>
          <p:cNvSpPr txBox="1"/>
          <p:nvPr/>
        </p:nvSpPr>
        <p:spPr>
          <a:xfrm>
            <a:off x="571500" y="2000250"/>
            <a:ext cx="5550693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1F5F9"/>
                </a:solidFill>
                <a:latin typeface="Montserrat"/>
                <a:ea typeface="Montserrat"/>
                <a:cs typeface="Montserrat"/>
                <a:sym typeface="Montserrat"/>
              </a:rPr>
              <a:t>Protokol keamanan mengharuskan adanya pengecekan kredensial, autentikasi, dan otorisasi sebelum pengguna berinteraksi dengan layanan cloud. Komponen mana yang menanganinya?</a:t>
            </a:r>
            <a:endParaRPr/>
          </a:p>
        </p:txBody>
      </p:sp>
      <p:pic>
        <p:nvPicPr>
          <p:cNvPr descr="image.png" id="365" name="Google Shape;365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43650" y="1933575"/>
            <a:ext cx="29337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25"/>
          <p:cNvSpPr/>
          <p:nvPr/>
        </p:nvSpPr>
        <p:spPr>
          <a:xfrm>
            <a:off x="571500" y="3257550"/>
            <a:ext cx="5286375" cy="514350"/>
          </a:xfrm>
          <a:prstGeom prst="roundRect">
            <a:avLst>
              <a:gd fmla="val 22222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25"/>
          <p:cNvSpPr txBox="1"/>
          <p:nvPr/>
        </p:nvSpPr>
        <p:spPr>
          <a:xfrm>
            <a:off x="1076325" y="3390900"/>
            <a:ext cx="46101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8FAFC"/>
                </a:solidFill>
                <a:latin typeface="Inter Medium"/>
                <a:ea typeface="Inter Medium"/>
                <a:cs typeface="Inter Medium"/>
                <a:sym typeface="Inter Medium"/>
              </a:rPr>
              <a:t>A. Keystone</a:t>
            </a:r>
            <a:endParaRPr/>
          </a:p>
        </p:txBody>
      </p:sp>
      <p:sp>
        <p:nvSpPr>
          <p:cNvPr id="368" name="Google Shape;368;p25"/>
          <p:cNvSpPr/>
          <p:nvPr/>
        </p:nvSpPr>
        <p:spPr>
          <a:xfrm>
            <a:off x="571500" y="3886200"/>
            <a:ext cx="5286375" cy="514350"/>
          </a:xfrm>
          <a:prstGeom prst="roundRect">
            <a:avLst>
              <a:gd fmla="val 2222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25"/>
          <p:cNvSpPr txBox="1"/>
          <p:nvPr/>
        </p:nvSpPr>
        <p:spPr>
          <a:xfrm>
            <a:off x="1076325" y="4019550"/>
            <a:ext cx="46101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B. Horizon</a:t>
            </a:r>
            <a:endParaRPr/>
          </a:p>
        </p:txBody>
      </p:sp>
      <p:sp>
        <p:nvSpPr>
          <p:cNvPr id="370" name="Google Shape;370;p25"/>
          <p:cNvSpPr/>
          <p:nvPr/>
        </p:nvSpPr>
        <p:spPr>
          <a:xfrm>
            <a:off x="571500" y="4514850"/>
            <a:ext cx="5286375" cy="514350"/>
          </a:xfrm>
          <a:prstGeom prst="roundRect">
            <a:avLst>
              <a:gd fmla="val 2222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25"/>
          <p:cNvSpPr txBox="1"/>
          <p:nvPr/>
        </p:nvSpPr>
        <p:spPr>
          <a:xfrm>
            <a:off x="1076325" y="4648200"/>
            <a:ext cx="46101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C. Neutron</a:t>
            </a:r>
            <a:endParaRPr/>
          </a:p>
        </p:txBody>
      </p:sp>
      <p:sp>
        <p:nvSpPr>
          <p:cNvPr id="372" name="Google Shape;372;p25"/>
          <p:cNvSpPr/>
          <p:nvPr/>
        </p:nvSpPr>
        <p:spPr>
          <a:xfrm>
            <a:off x="571500" y="5143500"/>
            <a:ext cx="5286375" cy="514350"/>
          </a:xfrm>
          <a:prstGeom prst="roundRect">
            <a:avLst>
              <a:gd fmla="val 2222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25"/>
          <p:cNvSpPr txBox="1"/>
          <p:nvPr/>
        </p:nvSpPr>
        <p:spPr>
          <a:xfrm>
            <a:off x="1076325" y="5276850"/>
            <a:ext cx="46101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 Swift</a:t>
            </a:r>
            <a:endParaRPr/>
          </a:p>
        </p:txBody>
      </p:sp>
      <p:sp>
        <p:nvSpPr>
          <p:cNvPr id="374" name="Google Shape;374;p25"/>
          <p:cNvSpPr/>
          <p:nvPr/>
        </p:nvSpPr>
        <p:spPr>
          <a:xfrm>
            <a:off x="571500" y="3762375"/>
            <a:ext cx="5286375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25"/>
          <p:cNvSpPr/>
          <p:nvPr/>
        </p:nvSpPr>
        <p:spPr>
          <a:xfrm>
            <a:off x="571500" y="4391025"/>
            <a:ext cx="528637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76" name="Google Shape;376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2475" y="405765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25"/>
          <p:cNvSpPr/>
          <p:nvPr/>
        </p:nvSpPr>
        <p:spPr>
          <a:xfrm>
            <a:off x="571500" y="5019675"/>
            <a:ext cx="528637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78" name="Google Shape;378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2475" y="468630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25"/>
          <p:cNvSpPr/>
          <p:nvPr/>
        </p:nvSpPr>
        <p:spPr>
          <a:xfrm>
            <a:off x="571500" y="5648325"/>
            <a:ext cx="528637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80" name="Google Shape;380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2475" y="5314950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81" name="Google Shape;381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52475" y="3424237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25"/>
          <p:cNvSpPr txBox="1"/>
          <p:nvPr/>
        </p:nvSpPr>
        <p:spPr>
          <a:xfrm>
            <a:off x="571500" y="571500"/>
            <a:ext cx="116014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Montserrat"/>
                <a:ea typeface="Montserrat"/>
                <a:cs typeface="Montserrat"/>
                <a:sym typeface="Montserrat"/>
              </a:rPr>
              <a:t>Q12: Layanan Keystone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87" name="Google Shape;38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88" name="Google Shape;38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124075"/>
            <a:ext cx="5286375" cy="3409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89" name="Google Shape;389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34125" y="2124075"/>
            <a:ext cx="5286375" cy="3409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90" name="Google Shape;390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62025" y="2986087"/>
            <a:ext cx="4505325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26"/>
          <p:cNvSpPr txBox="1"/>
          <p:nvPr/>
        </p:nvSpPr>
        <p:spPr>
          <a:xfrm>
            <a:off x="849391" y="3633787"/>
            <a:ext cx="4730591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F8FAFC"/>
                </a:solidFill>
                <a:latin typeface="Montserrat"/>
                <a:ea typeface="Montserrat"/>
                <a:cs typeface="Montserrat"/>
                <a:sym typeface="Montserrat"/>
              </a:rPr>
              <a:t>Fondasi Arsitektur</a:t>
            </a:r>
            <a:endParaRPr/>
          </a:p>
        </p:txBody>
      </p:sp>
      <p:sp>
        <p:nvSpPr>
          <p:cNvPr id="392" name="Google Shape;392;p26"/>
          <p:cNvSpPr txBox="1"/>
          <p:nvPr/>
        </p:nvSpPr>
        <p:spPr>
          <a:xfrm>
            <a:off x="962025" y="3986212"/>
            <a:ext cx="4505325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Dari perspektif bahasa pemrograman inti dan manajemen basis data, bagaimana lingkungan arsitektur OpenStack dibangun secara mendasar?</a:t>
            </a:r>
            <a:endParaRPr/>
          </a:p>
        </p:txBody>
      </p:sp>
      <p:sp>
        <p:nvSpPr>
          <p:cNvPr id="393" name="Google Shape;393;p26"/>
          <p:cNvSpPr/>
          <p:nvPr/>
        </p:nvSpPr>
        <p:spPr>
          <a:xfrm>
            <a:off x="6724650" y="2514600"/>
            <a:ext cx="4505325" cy="514350"/>
          </a:xfrm>
          <a:prstGeom prst="roundRect">
            <a:avLst>
              <a:gd fmla="val 2222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26"/>
          <p:cNvSpPr txBox="1"/>
          <p:nvPr/>
        </p:nvSpPr>
        <p:spPr>
          <a:xfrm>
            <a:off x="7229475" y="2647950"/>
            <a:ext cx="38290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 Berbasis C++ dengan integrasi basis data Oracle.</a:t>
            </a:r>
            <a:endParaRPr/>
          </a:p>
        </p:txBody>
      </p:sp>
      <p:sp>
        <p:nvSpPr>
          <p:cNvPr id="395" name="Google Shape;395;p26"/>
          <p:cNvSpPr/>
          <p:nvPr/>
        </p:nvSpPr>
        <p:spPr>
          <a:xfrm>
            <a:off x="6724650" y="3143250"/>
            <a:ext cx="4505325" cy="742950"/>
          </a:xfrm>
          <a:prstGeom prst="roundRect">
            <a:avLst>
              <a:gd fmla="val 15384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26"/>
          <p:cNvSpPr txBox="1"/>
          <p:nvPr/>
        </p:nvSpPr>
        <p:spPr>
          <a:xfrm>
            <a:off x="7229475" y="3276600"/>
            <a:ext cx="38290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8FAFC"/>
                </a:solidFill>
                <a:latin typeface="Inter Medium"/>
                <a:ea typeface="Inter Medium"/>
                <a:cs typeface="Inter Medium"/>
                <a:sym typeface="Inter Medium"/>
              </a:rPr>
              <a:t>B. Berbasis Python 100% dengan MySQL terintegrasi.</a:t>
            </a:r>
            <a:endParaRPr/>
          </a:p>
        </p:txBody>
      </p:sp>
      <p:sp>
        <p:nvSpPr>
          <p:cNvPr id="397" name="Google Shape;397;p26"/>
          <p:cNvSpPr/>
          <p:nvPr/>
        </p:nvSpPr>
        <p:spPr>
          <a:xfrm>
            <a:off x="6724650" y="4000500"/>
            <a:ext cx="4505325" cy="514350"/>
          </a:xfrm>
          <a:prstGeom prst="roundRect">
            <a:avLst>
              <a:gd fmla="val 2222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26"/>
          <p:cNvSpPr txBox="1"/>
          <p:nvPr/>
        </p:nvSpPr>
        <p:spPr>
          <a:xfrm>
            <a:off x="7229475" y="4133850"/>
            <a:ext cx="38290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C. Berbasis Java dengan penggunaan MongoDB.</a:t>
            </a:r>
            <a:endParaRPr/>
          </a:p>
        </p:txBody>
      </p:sp>
      <p:sp>
        <p:nvSpPr>
          <p:cNvPr id="399" name="Google Shape;399;p26"/>
          <p:cNvSpPr/>
          <p:nvPr/>
        </p:nvSpPr>
        <p:spPr>
          <a:xfrm>
            <a:off x="6724650" y="4629150"/>
            <a:ext cx="4505325" cy="514350"/>
          </a:xfrm>
          <a:prstGeom prst="roundRect">
            <a:avLst>
              <a:gd fmla="val 2222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26"/>
          <p:cNvSpPr txBox="1"/>
          <p:nvPr/>
        </p:nvSpPr>
        <p:spPr>
          <a:xfrm>
            <a:off x="7229475" y="4762500"/>
            <a:ext cx="38290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 Berbasis Go dengan penggunaan PostgreSQL.</a:t>
            </a:r>
            <a:endParaRPr/>
          </a:p>
        </p:txBody>
      </p:sp>
      <p:sp>
        <p:nvSpPr>
          <p:cNvPr id="401" name="Google Shape;401;p26"/>
          <p:cNvSpPr/>
          <p:nvPr/>
        </p:nvSpPr>
        <p:spPr>
          <a:xfrm>
            <a:off x="6724650" y="3019425"/>
            <a:ext cx="450532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02" name="Google Shape;402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905625" y="268605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26"/>
          <p:cNvSpPr/>
          <p:nvPr/>
        </p:nvSpPr>
        <p:spPr>
          <a:xfrm>
            <a:off x="6724650" y="3876675"/>
            <a:ext cx="4505325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26"/>
          <p:cNvSpPr/>
          <p:nvPr/>
        </p:nvSpPr>
        <p:spPr>
          <a:xfrm>
            <a:off x="6724650" y="4505325"/>
            <a:ext cx="450532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05" name="Google Shape;405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905625" y="417195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26"/>
          <p:cNvSpPr/>
          <p:nvPr/>
        </p:nvSpPr>
        <p:spPr>
          <a:xfrm>
            <a:off x="6724650" y="5133975"/>
            <a:ext cx="450532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07" name="Google Shape;407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905625" y="4800600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08" name="Google Shape;408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905625" y="3309937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26"/>
          <p:cNvSpPr txBox="1"/>
          <p:nvPr/>
        </p:nvSpPr>
        <p:spPr>
          <a:xfrm>
            <a:off x="571500" y="571500"/>
            <a:ext cx="116014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Montserrat"/>
                <a:ea typeface="Montserrat"/>
                <a:cs typeface="Montserrat"/>
                <a:sym typeface="Montserrat"/>
              </a:rPr>
              <a:t>Q13: Bahasa Pemrograman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14" name="Google Shape;41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27"/>
          <p:cNvSpPr txBox="1"/>
          <p:nvPr/>
        </p:nvSpPr>
        <p:spPr>
          <a:xfrm>
            <a:off x="571500" y="571500"/>
            <a:ext cx="5400675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Montserrat"/>
                <a:ea typeface="Montserrat"/>
                <a:cs typeface="Montserrat"/>
                <a:sym typeface="Montserrat"/>
              </a:rPr>
              <a:t>Q14: Teknologi Hypervisor</a:t>
            </a:r>
            <a:endParaRPr/>
          </a:p>
        </p:txBody>
      </p:sp>
      <p:pic>
        <p:nvPicPr>
          <p:cNvPr descr="image.png" id="416" name="Google Shape;416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27"/>
          <p:cNvSpPr txBox="1"/>
          <p:nvPr/>
        </p:nvSpPr>
        <p:spPr>
          <a:xfrm>
            <a:off x="571500" y="2105025"/>
            <a:ext cx="5400675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1F5F9"/>
                </a:solidFill>
                <a:latin typeface="Montserrat"/>
                <a:ea typeface="Montserrat"/>
                <a:cs typeface="Montserrat"/>
                <a:sym typeface="Montserrat"/>
              </a:rPr>
              <a:t>Di lingkungan Compute (Nova), virtualisasi dikelola untuk membentuk instance virtual. Teknologi hypervisor apa saja yang secara eksplisit didukung sebagai opsi?</a:t>
            </a:r>
            <a:endParaRPr/>
          </a:p>
        </p:txBody>
      </p:sp>
      <p:sp>
        <p:nvSpPr>
          <p:cNvPr id="418" name="Google Shape;418;p27"/>
          <p:cNvSpPr/>
          <p:nvPr/>
        </p:nvSpPr>
        <p:spPr>
          <a:xfrm>
            <a:off x="571500" y="3343275"/>
            <a:ext cx="5143500" cy="466725"/>
          </a:xfrm>
          <a:prstGeom prst="roundRect">
            <a:avLst>
              <a:gd fmla="val 244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27"/>
          <p:cNvSpPr txBox="1"/>
          <p:nvPr/>
        </p:nvSpPr>
        <p:spPr>
          <a:xfrm>
            <a:off x="1028700" y="3457575"/>
            <a:ext cx="45339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 Docker, Kubernetes, Vagrant</a:t>
            </a:r>
            <a:endParaRPr/>
          </a:p>
        </p:txBody>
      </p:sp>
      <p:sp>
        <p:nvSpPr>
          <p:cNvPr id="420" name="Google Shape;420;p27"/>
          <p:cNvSpPr/>
          <p:nvPr/>
        </p:nvSpPr>
        <p:spPr>
          <a:xfrm>
            <a:off x="571500" y="3924300"/>
            <a:ext cx="5143500" cy="466725"/>
          </a:xfrm>
          <a:prstGeom prst="roundRect">
            <a:avLst>
              <a:gd fmla="val 24489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27"/>
          <p:cNvSpPr txBox="1"/>
          <p:nvPr/>
        </p:nvSpPr>
        <p:spPr>
          <a:xfrm>
            <a:off x="1028700" y="4038600"/>
            <a:ext cx="45339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F8FAFC"/>
                </a:solidFill>
                <a:latin typeface="Inter Medium"/>
                <a:ea typeface="Inter Medium"/>
                <a:cs typeface="Inter Medium"/>
                <a:sym typeface="Inter Medium"/>
              </a:rPr>
              <a:t>B. Xen, KVM, VMware</a:t>
            </a:r>
            <a:endParaRPr/>
          </a:p>
        </p:txBody>
      </p:sp>
      <p:sp>
        <p:nvSpPr>
          <p:cNvPr id="422" name="Google Shape;422;p27"/>
          <p:cNvSpPr/>
          <p:nvPr/>
        </p:nvSpPr>
        <p:spPr>
          <a:xfrm>
            <a:off x="571500" y="4505325"/>
            <a:ext cx="5143500" cy="466725"/>
          </a:xfrm>
          <a:prstGeom prst="roundRect">
            <a:avLst>
              <a:gd fmla="val 244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27"/>
          <p:cNvSpPr txBox="1"/>
          <p:nvPr/>
        </p:nvSpPr>
        <p:spPr>
          <a:xfrm>
            <a:off x="1028700" y="4619625"/>
            <a:ext cx="45339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C. VirtualBox, Hyper-V, QEMU</a:t>
            </a:r>
            <a:endParaRPr/>
          </a:p>
        </p:txBody>
      </p:sp>
      <p:sp>
        <p:nvSpPr>
          <p:cNvPr id="424" name="Google Shape;424;p27"/>
          <p:cNvSpPr/>
          <p:nvPr/>
        </p:nvSpPr>
        <p:spPr>
          <a:xfrm>
            <a:off x="571500" y="5086350"/>
            <a:ext cx="5143500" cy="466725"/>
          </a:xfrm>
          <a:prstGeom prst="roundRect">
            <a:avLst>
              <a:gd fmla="val 244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27"/>
          <p:cNvSpPr txBox="1"/>
          <p:nvPr/>
        </p:nvSpPr>
        <p:spPr>
          <a:xfrm>
            <a:off x="1028700" y="5200650"/>
            <a:ext cx="45339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 Proxmox, LXC, OpenVZ</a:t>
            </a:r>
            <a:endParaRPr/>
          </a:p>
        </p:txBody>
      </p:sp>
      <p:sp>
        <p:nvSpPr>
          <p:cNvPr id="426" name="Google Shape;426;p27"/>
          <p:cNvSpPr/>
          <p:nvPr/>
        </p:nvSpPr>
        <p:spPr>
          <a:xfrm>
            <a:off x="571500" y="3800475"/>
            <a:ext cx="51435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27" name="Google Shape;427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3425" y="3495675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27"/>
          <p:cNvSpPr/>
          <p:nvPr/>
        </p:nvSpPr>
        <p:spPr>
          <a:xfrm>
            <a:off x="571500" y="4381500"/>
            <a:ext cx="51435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27"/>
          <p:cNvSpPr/>
          <p:nvPr/>
        </p:nvSpPr>
        <p:spPr>
          <a:xfrm>
            <a:off x="571500" y="4962525"/>
            <a:ext cx="51435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30" name="Google Shape;430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3425" y="4657725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27"/>
          <p:cNvSpPr/>
          <p:nvPr/>
        </p:nvSpPr>
        <p:spPr>
          <a:xfrm>
            <a:off x="571500" y="5543550"/>
            <a:ext cx="51435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32" name="Google Shape;432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3425" y="5238750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33" name="Google Shape;433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3425" y="4071937"/>
            <a:ext cx="190500" cy="20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38" name="Google Shape;43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39" name="Google Shape;43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34125" y="1924050"/>
            <a:ext cx="52863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28"/>
          <p:cNvSpPr txBox="1"/>
          <p:nvPr/>
        </p:nvSpPr>
        <p:spPr>
          <a:xfrm>
            <a:off x="571500" y="2000250"/>
            <a:ext cx="5550693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1F5F9"/>
                </a:solidFill>
                <a:latin typeface="Montserrat"/>
                <a:ea typeface="Montserrat"/>
                <a:cs typeface="Montserrat"/>
                <a:sym typeface="Montserrat"/>
              </a:rPr>
              <a:t>OpenStack tidak dikembangkan sendiri oleh satu perusahaan. Pada tahun 2010, OpenStack muncul sebagai proyek bersama antara pengembang sumber terbuka dengan lembaga apa?</a:t>
            </a:r>
            <a:endParaRPr/>
          </a:p>
        </p:txBody>
      </p:sp>
      <p:pic>
        <p:nvPicPr>
          <p:cNvPr descr="image.png" id="441" name="Google Shape;441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43650" y="1933575"/>
            <a:ext cx="3743325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28"/>
          <p:cNvSpPr/>
          <p:nvPr/>
        </p:nvSpPr>
        <p:spPr>
          <a:xfrm>
            <a:off x="571500" y="3257550"/>
            <a:ext cx="5286375" cy="514350"/>
          </a:xfrm>
          <a:prstGeom prst="roundRect">
            <a:avLst>
              <a:gd fmla="val 2222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28"/>
          <p:cNvSpPr txBox="1"/>
          <p:nvPr/>
        </p:nvSpPr>
        <p:spPr>
          <a:xfrm>
            <a:off x="1076325" y="3390900"/>
            <a:ext cx="46101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 CERN</a:t>
            </a:r>
            <a:endParaRPr/>
          </a:p>
        </p:txBody>
      </p:sp>
      <p:sp>
        <p:nvSpPr>
          <p:cNvPr id="444" name="Google Shape;444;p28"/>
          <p:cNvSpPr/>
          <p:nvPr/>
        </p:nvSpPr>
        <p:spPr>
          <a:xfrm>
            <a:off x="571500" y="3886200"/>
            <a:ext cx="5286375" cy="514350"/>
          </a:xfrm>
          <a:prstGeom prst="roundRect">
            <a:avLst>
              <a:gd fmla="val 2222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28"/>
          <p:cNvSpPr txBox="1"/>
          <p:nvPr/>
        </p:nvSpPr>
        <p:spPr>
          <a:xfrm>
            <a:off x="1076325" y="4019550"/>
            <a:ext cx="46101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B. MIT</a:t>
            </a:r>
            <a:endParaRPr/>
          </a:p>
        </p:txBody>
      </p:sp>
      <p:sp>
        <p:nvSpPr>
          <p:cNvPr id="446" name="Google Shape;446;p28"/>
          <p:cNvSpPr/>
          <p:nvPr/>
        </p:nvSpPr>
        <p:spPr>
          <a:xfrm>
            <a:off x="571500" y="4514850"/>
            <a:ext cx="5286375" cy="514350"/>
          </a:xfrm>
          <a:prstGeom prst="roundRect">
            <a:avLst>
              <a:gd fmla="val 22222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28"/>
          <p:cNvSpPr txBox="1"/>
          <p:nvPr/>
        </p:nvSpPr>
        <p:spPr>
          <a:xfrm>
            <a:off x="1076325" y="4648200"/>
            <a:ext cx="46101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8FAFC"/>
                </a:solidFill>
                <a:latin typeface="Inter Medium"/>
                <a:ea typeface="Inter Medium"/>
                <a:cs typeface="Inter Medium"/>
                <a:sym typeface="Inter Medium"/>
              </a:rPr>
              <a:t>C. NASA</a:t>
            </a:r>
            <a:endParaRPr/>
          </a:p>
        </p:txBody>
      </p:sp>
      <p:sp>
        <p:nvSpPr>
          <p:cNvPr id="448" name="Google Shape;448;p28"/>
          <p:cNvSpPr/>
          <p:nvPr/>
        </p:nvSpPr>
        <p:spPr>
          <a:xfrm>
            <a:off x="571500" y="5143500"/>
            <a:ext cx="5286375" cy="514350"/>
          </a:xfrm>
          <a:prstGeom prst="roundRect">
            <a:avLst>
              <a:gd fmla="val 2222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28"/>
          <p:cNvSpPr txBox="1"/>
          <p:nvPr/>
        </p:nvSpPr>
        <p:spPr>
          <a:xfrm>
            <a:off x="1076325" y="5276850"/>
            <a:ext cx="46101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 Departemen Pertahanan AS</a:t>
            </a:r>
            <a:endParaRPr/>
          </a:p>
        </p:txBody>
      </p:sp>
      <p:sp>
        <p:nvSpPr>
          <p:cNvPr id="450" name="Google Shape;450;p28"/>
          <p:cNvSpPr/>
          <p:nvPr/>
        </p:nvSpPr>
        <p:spPr>
          <a:xfrm>
            <a:off x="571500" y="3762375"/>
            <a:ext cx="528637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51" name="Google Shape;451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2475" y="342900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28"/>
          <p:cNvSpPr/>
          <p:nvPr/>
        </p:nvSpPr>
        <p:spPr>
          <a:xfrm>
            <a:off x="571500" y="4391025"/>
            <a:ext cx="528637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53" name="Google Shape;453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2475" y="405765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28"/>
          <p:cNvSpPr/>
          <p:nvPr/>
        </p:nvSpPr>
        <p:spPr>
          <a:xfrm>
            <a:off x="571500" y="5019675"/>
            <a:ext cx="5286375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28"/>
          <p:cNvSpPr/>
          <p:nvPr/>
        </p:nvSpPr>
        <p:spPr>
          <a:xfrm>
            <a:off x="571500" y="5648325"/>
            <a:ext cx="528637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56" name="Google Shape;456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2475" y="5314950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57" name="Google Shape;457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52475" y="4681537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28"/>
          <p:cNvSpPr txBox="1"/>
          <p:nvPr/>
        </p:nvSpPr>
        <p:spPr>
          <a:xfrm>
            <a:off x="571500" y="571500"/>
            <a:ext cx="116014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Montserrat"/>
                <a:ea typeface="Montserrat"/>
                <a:cs typeface="Montserrat"/>
                <a:sym typeface="Montserrat"/>
              </a:rPr>
              <a:t>Q15: Sejarah OpenStack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63" name="Google Shape;46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29"/>
          <p:cNvSpPr txBox="1"/>
          <p:nvPr/>
        </p:nvSpPr>
        <p:spPr>
          <a:xfrm>
            <a:off x="571500" y="2056507"/>
            <a:ext cx="11601450" cy="639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1F5F9"/>
                </a:solidFill>
                <a:latin typeface="Montserrat"/>
                <a:ea typeface="Montserrat"/>
                <a:cs typeface="Montserrat"/>
                <a:sym typeface="Montserrat"/>
              </a:rPr>
              <a:t>Apa tujuan utama komunitas OpenStack terkait kebutuhan infrastruktur perangkat keras untuk komputasi awan di masa modern?</a:t>
            </a:r>
            <a:endParaRPr/>
          </a:p>
        </p:txBody>
      </p:sp>
      <p:sp>
        <p:nvSpPr>
          <p:cNvPr id="465" name="Google Shape;465;p29"/>
          <p:cNvSpPr/>
          <p:nvPr/>
        </p:nvSpPr>
        <p:spPr>
          <a:xfrm>
            <a:off x="571500" y="2934592"/>
            <a:ext cx="11049000" cy="581025"/>
          </a:xfrm>
          <a:prstGeom prst="roundRect">
            <a:avLst>
              <a:gd fmla="val 1967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29"/>
          <p:cNvSpPr txBox="1"/>
          <p:nvPr/>
        </p:nvSpPr>
        <p:spPr>
          <a:xfrm>
            <a:off x="1095375" y="3086992"/>
            <a:ext cx="103346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 Mengembangkan perangkat keras berpemilik khusus OpenStack.</a:t>
            </a:r>
            <a:endParaRPr/>
          </a:p>
        </p:txBody>
      </p:sp>
      <p:sp>
        <p:nvSpPr>
          <p:cNvPr id="467" name="Google Shape;467;p29"/>
          <p:cNvSpPr/>
          <p:nvPr/>
        </p:nvSpPr>
        <p:spPr>
          <a:xfrm>
            <a:off x="571500" y="3629917"/>
            <a:ext cx="11049000" cy="581025"/>
          </a:xfrm>
          <a:prstGeom prst="roundRect">
            <a:avLst>
              <a:gd fmla="val 19672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29"/>
          <p:cNvSpPr txBox="1"/>
          <p:nvPr/>
        </p:nvSpPr>
        <p:spPr>
          <a:xfrm>
            <a:off x="1095375" y="3782317"/>
            <a:ext cx="103346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F8FAFC"/>
                </a:solidFill>
                <a:latin typeface="Inter Medium"/>
                <a:ea typeface="Inter Medium"/>
                <a:cs typeface="Inter Medium"/>
                <a:sym typeface="Inter Medium"/>
              </a:rPr>
              <a:t>B. Menyediakan layanan cloud untuk kebutuhan hardware standar.</a:t>
            </a:r>
            <a:endParaRPr/>
          </a:p>
        </p:txBody>
      </p:sp>
      <p:sp>
        <p:nvSpPr>
          <p:cNvPr id="469" name="Google Shape;469;p29"/>
          <p:cNvSpPr/>
          <p:nvPr/>
        </p:nvSpPr>
        <p:spPr>
          <a:xfrm>
            <a:off x="571500" y="4325242"/>
            <a:ext cx="11049000" cy="581025"/>
          </a:xfrm>
          <a:prstGeom prst="roundRect">
            <a:avLst>
              <a:gd fmla="val 1967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29"/>
          <p:cNvSpPr txBox="1"/>
          <p:nvPr/>
        </p:nvSpPr>
        <p:spPr>
          <a:xfrm>
            <a:off x="1095375" y="4477642"/>
            <a:ext cx="103346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C. Mengganti semua server fisik dengan komputasi kuantum.</a:t>
            </a:r>
            <a:endParaRPr/>
          </a:p>
        </p:txBody>
      </p:sp>
      <p:sp>
        <p:nvSpPr>
          <p:cNvPr id="471" name="Google Shape;471;p29"/>
          <p:cNvSpPr/>
          <p:nvPr/>
        </p:nvSpPr>
        <p:spPr>
          <a:xfrm>
            <a:off x="571500" y="5020567"/>
            <a:ext cx="11049000" cy="581025"/>
          </a:xfrm>
          <a:prstGeom prst="roundRect">
            <a:avLst>
              <a:gd fmla="val 1967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29"/>
          <p:cNvSpPr txBox="1"/>
          <p:nvPr/>
        </p:nvSpPr>
        <p:spPr>
          <a:xfrm>
            <a:off x="1095375" y="5172967"/>
            <a:ext cx="103346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 Memaksa perusahaan membeli lisensi hardware harga premium.</a:t>
            </a:r>
            <a:endParaRPr/>
          </a:p>
        </p:txBody>
      </p:sp>
      <p:sp>
        <p:nvSpPr>
          <p:cNvPr id="473" name="Google Shape;473;p29"/>
          <p:cNvSpPr/>
          <p:nvPr/>
        </p:nvSpPr>
        <p:spPr>
          <a:xfrm>
            <a:off x="571500" y="3506092"/>
            <a:ext cx="11049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74" name="Google Shape;474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525" y="3125092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29"/>
          <p:cNvSpPr/>
          <p:nvPr/>
        </p:nvSpPr>
        <p:spPr>
          <a:xfrm>
            <a:off x="571500" y="4201417"/>
            <a:ext cx="110490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29"/>
          <p:cNvSpPr/>
          <p:nvPr/>
        </p:nvSpPr>
        <p:spPr>
          <a:xfrm>
            <a:off x="571500" y="4896742"/>
            <a:ext cx="11049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77" name="Google Shape;477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525" y="4515742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29"/>
          <p:cNvSpPr/>
          <p:nvPr/>
        </p:nvSpPr>
        <p:spPr>
          <a:xfrm>
            <a:off x="571500" y="5592067"/>
            <a:ext cx="11049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79" name="Google Shape;479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525" y="5211067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80" name="Google Shape;480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1525" y="3815655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29"/>
          <p:cNvSpPr txBox="1"/>
          <p:nvPr/>
        </p:nvSpPr>
        <p:spPr>
          <a:xfrm>
            <a:off x="571500" y="571500"/>
            <a:ext cx="116014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Montserrat"/>
                <a:ea typeface="Montserrat"/>
                <a:cs typeface="Montserrat"/>
                <a:sym typeface="Montserrat"/>
              </a:rPr>
              <a:t>Q16: Perangkat Keras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86" name="Google Shape;48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87" name="Google Shape;487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238375"/>
            <a:ext cx="5286375" cy="3181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88" name="Google Shape;488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34125" y="2238375"/>
            <a:ext cx="5286375" cy="3181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89" name="Google Shape;489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62025" y="2986087"/>
            <a:ext cx="4505325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30"/>
          <p:cNvSpPr txBox="1"/>
          <p:nvPr/>
        </p:nvSpPr>
        <p:spPr>
          <a:xfrm>
            <a:off x="849391" y="3633787"/>
            <a:ext cx="4730591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F8FAFC"/>
                </a:solidFill>
                <a:latin typeface="Montserrat"/>
                <a:ea typeface="Montserrat"/>
                <a:cs typeface="Montserrat"/>
                <a:sym typeface="Montserrat"/>
              </a:rPr>
              <a:t>Antarmuka Akses</a:t>
            </a:r>
            <a:endParaRPr/>
          </a:p>
        </p:txBody>
      </p:sp>
      <p:sp>
        <p:nvSpPr>
          <p:cNvPr id="491" name="Google Shape;491;p30"/>
          <p:cNvSpPr txBox="1"/>
          <p:nvPr/>
        </p:nvSpPr>
        <p:spPr>
          <a:xfrm>
            <a:off x="962025" y="3986212"/>
            <a:ext cx="4505325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Komponen Penyimpanan Blok (Cinder) dikelola dan diakses oleh pengguna. Manakah dari opsi berikut yang merupakan antarmuka manajemen untuk Cinder?</a:t>
            </a:r>
            <a:endParaRPr/>
          </a:p>
        </p:txBody>
      </p:sp>
      <p:sp>
        <p:nvSpPr>
          <p:cNvPr id="492" name="Google Shape;492;p30"/>
          <p:cNvSpPr/>
          <p:nvPr/>
        </p:nvSpPr>
        <p:spPr>
          <a:xfrm>
            <a:off x="6724650" y="2628900"/>
            <a:ext cx="4505325" cy="514350"/>
          </a:xfrm>
          <a:prstGeom prst="roundRect">
            <a:avLst>
              <a:gd fmla="val 2222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30"/>
          <p:cNvSpPr txBox="1"/>
          <p:nvPr/>
        </p:nvSpPr>
        <p:spPr>
          <a:xfrm>
            <a:off x="7229475" y="2762250"/>
            <a:ext cx="38290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 Melalui FTP dan email.</a:t>
            </a:r>
            <a:endParaRPr/>
          </a:p>
        </p:txBody>
      </p:sp>
      <p:sp>
        <p:nvSpPr>
          <p:cNvPr id="494" name="Google Shape;494;p30"/>
          <p:cNvSpPr/>
          <p:nvPr/>
        </p:nvSpPr>
        <p:spPr>
          <a:xfrm>
            <a:off x="6724650" y="3257550"/>
            <a:ext cx="4505325" cy="514350"/>
          </a:xfrm>
          <a:prstGeom prst="roundRect">
            <a:avLst>
              <a:gd fmla="val 22222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30"/>
          <p:cNvSpPr txBox="1"/>
          <p:nvPr/>
        </p:nvSpPr>
        <p:spPr>
          <a:xfrm>
            <a:off x="7229475" y="3390900"/>
            <a:ext cx="38290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8FAFC"/>
                </a:solidFill>
                <a:latin typeface="Inter Medium"/>
                <a:ea typeface="Inter Medium"/>
                <a:cs typeface="Inter Medium"/>
                <a:sym typeface="Inter Medium"/>
              </a:rPr>
              <a:t>B. Melalui dasbor web atau baris perintah (CLI).</a:t>
            </a:r>
            <a:endParaRPr/>
          </a:p>
        </p:txBody>
      </p:sp>
      <p:sp>
        <p:nvSpPr>
          <p:cNvPr id="496" name="Google Shape;496;p30"/>
          <p:cNvSpPr/>
          <p:nvPr/>
        </p:nvSpPr>
        <p:spPr>
          <a:xfrm>
            <a:off x="6724650" y="3886200"/>
            <a:ext cx="4505325" cy="514350"/>
          </a:xfrm>
          <a:prstGeom prst="roundRect">
            <a:avLst>
              <a:gd fmla="val 2222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30"/>
          <p:cNvSpPr txBox="1"/>
          <p:nvPr/>
        </p:nvSpPr>
        <p:spPr>
          <a:xfrm>
            <a:off x="7229475" y="4019550"/>
            <a:ext cx="38290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C. Melalui akses satelit dan VPN terenkripsi.</a:t>
            </a:r>
            <a:endParaRPr/>
          </a:p>
        </p:txBody>
      </p:sp>
      <p:sp>
        <p:nvSpPr>
          <p:cNvPr id="498" name="Google Shape;498;p30"/>
          <p:cNvSpPr/>
          <p:nvPr/>
        </p:nvSpPr>
        <p:spPr>
          <a:xfrm>
            <a:off x="6724650" y="4514850"/>
            <a:ext cx="4505325" cy="514350"/>
          </a:xfrm>
          <a:prstGeom prst="roundRect">
            <a:avLst>
              <a:gd fmla="val 2222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30"/>
          <p:cNvSpPr txBox="1"/>
          <p:nvPr/>
        </p:nvSpPr>
        <p:spPr>
          <a:xfrm>
            <a:off x="7229475" y="4648200"/>
            <a:ext cx="38290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 Hanya melalui intervensi kabel konsol fisik.</a:t>
            </a:r>
            <a:endParaRPr/>
          </a:p>
        </p:txBody>
      </p:sp>
      <p:sp>
        <p:nvSpPr>
          <p:cNvPr id="500" name="Google Shape;500;p30"/>
          <p:cNvSpPr/>
          <p:nvPr/>
        </p:nvSpPr>
        <p:spPr>
          <a:xfrm>
            <a:off x="6724650" y="3133725"/>
            <a:ext cx="450532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501" name="Google Shape;501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905625" y="280035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30"/>
          <p:cNvSpPr/>
          <p:nvPr/>
        </p:nvSpPr>
        <p:spPr>
          <a:xfrm>
            <a:off x="6724650" y="3762375"/>
            <a:ext cx="4505325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30"/>
          <p:cNvSpPr/>
          <p:nvPr/>
        </p:nvSpPr>
        <p:spPr>
          <a:xfrm>
            <a:off x="6724650" y="4391025"/>
            <a:ext cx="450532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504" name="Google Shape;504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905625" y="405765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30"/>
          <p:cNvSpPr/>
          <p:nvPr/>
        </p:nvSpPr>
        <p:spPr>
          <a:xfrm>
            <a:off x="6724650" y="5019675"/>
            <a:ext cx="450532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506" name="Google Shape;506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905625" y="4686300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07" name="Google Shape;507;p3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905625" y="3424237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30"/>
          <p:cNvSpPr txBox="1"/>
          <p:nvPr/>
        </p:nvSpPr>
        <p:spPr>
          <a:xfrm>
            <a:off x="571500" y="571500"/>
            <a:ext cx="116014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Montserrat"/>
                <a:ea typeface="Montserrat"/>
                <a:cs typeface="Montserrat"/>
                <a:sym typeface="Montserrat"/>
              </a:rPr>
              <a:t>Q17: Manajemen Cinder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513" name="Google Shape;513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31"/>
          <p:cNvSpPr txBox="1"/>
          <p:nvPr/>
        </p:nvSpPr>
        <p:spPr>
          <a:xfrm>
            <a:off x="571500" y="2056507"/>
            <a:ext cx="11601450" cy="639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1F5F9"/>
                </a:solidFill>
                <a:latin typeface="Montserrat"/>
                <a:ea typeface="Montserrat"/>
                <a:cs typeface="Montserrat"/>
                <a:sym typeface="Montserrat"/>
              </a:rPr>
              <a:t>Nova menerima permintaan langsung untuk membentuk instance virtual. Dari mana Nova menerima instruksi dan permintaan awal ini untuk diterjemahkan menjadi sumber daya?</a:t>
            </a:r>
            <a:endParaRPr/>
          </a:p>
        </p:txBody>
      </p:sp>
      <p:sp>
        <p:nvSpPr>
          <p:cNvPr id="515" name="Google Shape;515;p31"/>
          <p:cNvSpPr/>
          <p:nvPr/>
        </p:nvSpPr>
        <p:spPr>
          <a:xfrm>
            <a:off x="571500" y="2934592"/>
            <a:ext cx="11049000" cy="581025"/>
          </a:xfrm>
          <a:prstGeom prst="roundRect">
            <a:avLst>
              <a:gd fmla="val 19672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31"/>
          <p:cNvSpPr txBox="1"/>
          <p:nvPr/>
        </p:nvSpPr>
        <p:spPr>
          <a:xfrm>
            <a:off x="1095375" y="3086992"/>
            <a:ext cx="103346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F8FAFC"/>
                </a:solidFill>
                <a:latin typeface="Inter Medium"/>
                <a:ea typeface="Inter Medium"/>
                <a:cs typeface="Inter Medium"/>
                <a:sym typeface="Inter Medium"/>
              </a:rPr>
              <a:t>A. Dari pengguna akhir dan dikelola melalui API atau dasbor.</a:t>
            </a:r>
            <a:endParaRPr/>
          </a:p>
        </p:txBody>
      </p:sp>
      <p:sp>
        <p:nvSpPr>
          <p:cNvPr id="517" name="Google Shape;517;p31"/>
          <p:cNvSpPr/>
          <p:nvPr/>
        </p:nvSpPr>
        <p:spPr>
          <a:xfrm>
            <a:off x="571500" y="3629917"/>
            <a:ext cx="11049000" cy="581025"/>
          </a:xfrm>
          <a:prstGeom prst="roundRect">
            <a:avLst>
              <a:gd fmla="val 1967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31"/>
          <p:cNvSpPr txBox="1"/>
          <p:nvPr/>
        </p:nvSpPr>
        <p:spPr>
          <a:xfrm>
            <a:off x="1095375" y="3782317"/>
            <a:ext cx="103346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B. Secara acak dari internet publik tanpa otentikasi.</a:t>
            </a:r>
            <a:endParaRPr/>
          </a:p>
        </p:txBody>
      </p:sp>
      <p:sp>
        <p:nvSpPr>
          <p:cNvPr id="519" name="Google Shape;519;p31"/>
          <p:cNvSpPr/>
          <p:nvPr/>
        </p:nvSpPr>
        <p:spPr>
          <a:xfrm>
            <a:off x="571500" y="4325242"/>
            <a:ext cx="11049000" cy="581025"/>
          </a:xfrm>
          <a:prstGeom prst="roundRect">
            <a:avLst>
              <a:gd fmla="val 1967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31"/>
          <p:cNvSpPr txBox="1"/>
          <p:nvPr/>
        </p:nvSpPr>
        <p:spPr>
          <a:xfrm>
            <a:off x="1095375" y="4477642"/>
            <a:ext cx="103346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C. Dari node pasif yang menunggu siklus reboot.</a:t>
            </a:r>
            <a:endParaRPr/>
          </a:p>
        </p:txBody>
      </p:sp>
      <p:sp>
        <p:nvSpPr>
          <p:cNvPr id="521" name="Google Shape;521;p31"/>
          <p:cNvSpPr/>
          <p:nvPr/>
        </p:nvSpPr>
        <p:spPr>
          <a:xfrm>
            <a:off x="571500" y="5020567"/>
            <a:ext cx="11049000" cy="581025"/>
          </a:xfrm>
          <a:prstGeom prst="roundRect">
            <a:avLst>
              <a:gd fmla="val 19672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31"/>
          <p:cNvSpPr txBox="1"/>
          <p:nvPr/>
        </p:nvSpPr>
        <p:spPr>
          <a:xfrm>
            <a:off x="1095375" y="5172967"/>
            <a:ext cx="103346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 Secara otomatis dari router fisik tanpa pemicu sistem.</a:t>
            </a:r>
            <a:endParaRPr/>
          </a:p>
        </p:txBody>
      </p:sp>
      <p:sp>
        <p:nvSpPr>
          <p:cNvPr id="523" name="Google Shape;523;p31"/>
          <p:cNvSpPr/>
          <p:nvPr/>
        </p:nvSpPr>
        <p:spPr>
          <a:xfrm>
            <a:off x="571500" y="3506092"/>
            <a:ext cx="110490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31"/>
          <p:cNvSpPr/>
          <p:nvPr/>
        </p:nvSpPr>
        <p:spPr>
          <a:xfrm>
            <a:off x="571500" y="4201417"/>
            <a:ext cx="11049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525" name="Google Shape;525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525" y="3820417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1"/>
          <p:cNvSpPr/>
          <p:nvPr/>
        </p:nvSpPr>
        <p:spPr>
          <a:xfrm>
            <a:off x="571500" y="4896742"/>
            <a:ext cx="11049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527" name="Google Shape;527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525" y="4515742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31"/>
          <p:cNvSpPr/>
          <p:nvPr/>
        </p:nvSpPr>
        <p:spPr>
          <a:xfrm>
            <a:off x="571500" y="5592067"/>
            <a:ext cx="110490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529" name="Google Shape;529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525" y="5211067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30" name="Google Shape;530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1525" y="3120330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31"/>
          <p:cNvSpPr txBox="1"/>
          <p:nvPr/>
        </p:nvSpPr>
        <p:spPr>
          <a:xfrm>
            <a:off x="571500" y="571500"/>
            <a:ext cx="116014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Montserrat"/>
                <a:ea typeface="Montserrat"/>
                <a:cs typeface="Montserrat"/>
                <a:sym typeface="Montserrat"/>
              </a:rPr>
              <a:t>Q18: Proses Nova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536" name="Google Shape;536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32"/>
          <p:cNvSpPr txBox="1"/>
          <p:nvPr/>
        </p:nvSpPr>
        <p:spPr>
          <a:xfrm>
            <a:off x="571500" y="571500"/>
            <a:ext cx="5400675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Montserrat"/>
                <a:ea typeface="Montserrat"/>
                <a:cs typeface="Montserrat"/>
                <a:sym typeface="Montserrat"/>
              </a:rPr>
              <a:t>Q19: Aplikasi Jaringan</a:t>
            </a:r>
            <a:endParaRPr/>
          </a:p>
        </p:txBody>
      </p:sp>
      <p:pic>
        <p:nvPicPr>
          <p:cNvPr descr="image.png" id="538" name="Google Shape;538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32"/>
          <p:cNvSpPr txBox="1"/>
          <p:nvPr/>
        </p:nvSpPr>
        <p:spPr>
          <a:xfrm>
            <a:off x="571500" y="2105025"/>
            <a:ext cx="5400675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1F5F9"/>
                </a:solidFill>
                <a:latin typeface="Montserrat"/>
                <a:ea typeface="Montserrat"/>
                <a:cs typeface="Montserrat"/>
                <a:sym typeface="Montserrat"/>
              </a:rPr>
              <a:t>Salah satu keunggulan jaringan Neutron adalah keandalan akses terpusat. Solusi jaringan ini sangat andal karena ia secara penuh mendukung manajemen untuk...</a:t>
            </a:r>
            <a:endParaRPr/>
          </a:p>
        </p:txBody>
      </p:sp>
      <p:sp>
        <p:nvSpPr>
          <p:cNvPr id="540" name="Google Shape;540;p32"/>
          <p:cNvSpPr/>
          <p:nvPr/>
        </p:nvSpPr>
        <p:spPr>
          <a:xfrm>
            <a:off x="571500" y="3343275"/>
            <a:ext cx="5143500" cy="466725"/>
          </a:xfrm>
          <a:prstGeom prst="roundRect">
            <a:avLst>
              <a:gd fmla="val 244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32"/>
          <p:cNvSpPr txBox="1"/>
          <p:nvPr/>
        </p:nvSpPr>
        <p:spPr>
          <a:xfrm>
            <a:off x="1028700" y="3457575"/>
            <a:ext cx="45339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 Jaringan kabel bawah laut tingkat enterprise.</a:t>
            </a:r>
            <a:endParaRPr/>
          </a:p>
        </p:txBody>
      </p:sp>
      <p:sp>
        <p:nvSpPr>
          <p:cNvPr id="542" name="Google Shape;542;p32"/>
          <p:cNvSpPr/>
          <p:nvPr/>
        </p:nvSpPr>
        <p:spPr>
          <a:xfrm>
            <a:off x="571500" y="3924300"/>
            <a:ext cx="5143500" cy="466725"/>
          </a:xfrm>
          <a:prstGeom prst="roundRect">
            <a:avLst>
              <a:gd fmla="val 24489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32"/>
          <p:cNvSpPr txBox="1"/>
          <p:nvPr/>
        </p:nvSpPr>
        <p:spPr>
          <a:xfrm>
            <a:off x="1028700" y="4038600"/>
            <a:ext cx="45339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F8FAFC"/>
                </a:solidFill>
                <a:latin typeface="Inter Medium"/>
                <a:ea typeface="Inter Medium"/>
                <a:cs typeface="Inter Medium"/>
                <a:sym typeface="Inter Medium"/>
              </a:rPr>
              <a:t>B. Seluruh tipe aplikasi dan manajemen grup pengguna.</a:t>
            </a:r>
            <a:endParaRPr/>
          </a:p>
        </p:txBody>
      </p:sp>
      <p:sp>
        <p:nvSpPr>
          <p:cNvPr id="544" name="Google Shape;544;p32"/>
          <p:cNvSpPr/>
          <p:nvPr/>
        </p:nvSpPr>
        <p:spPr>
          <a:xfrm>
            <a:off x="571500" y="4505325"/>
            <a:ext cx="5143500" cy="466725"/>
          </a:xfrm>
          <a:prstGeom prst="roundRect">
            <a:avLst>
              <a:gd fmla="val 244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32"/>
          <p:cNvSpPr txBox="1"/>
          <p:nvPr/>
        </p:nvSpPr>
        <p:spPr>
          <a:xfrm>
            <a:off x="1028700" y="4619625"/>
            <a:ext cx="45339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C. Menghapus data cache web browser otomatis.</a:t>
            </a:r>
            <a:endParaRPr/>
          </a:p>
        </p:txBody>
      </p:sp>
      <p:sp>
        <p:nvSpPr>
          <p:cNvPr id="546" name="Google Shape;546;p32"/>
          <p:cNvSpPr/>
          <p:nvPr/>
        </p:nvSpPr>
        <p:spPr>
          <a:xfrm>
            <a:off x="571500" y="5086350"/>
            <a:ext cx="5143500" cy="466725"/>
          </a:xfrm>
          <a:prstGeom prst="roundRect">
            <a:avLst>
              <a:gd fmla="val 24489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32"/>
          <p:cNvSpPr txBox="1"/>
          <p:nvPr/>
        </p:nvSpPr>
        <p:spPr>
          <a:xfrm>
            <a:off x="1028700" y="5200650"/>
            <a:ext cx="45339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25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 Penambangan mata uang kripto secara massal.</a:t>
            </a:r>
            <a:endParaRPr/>
          </a:p>
        </p:txBody>
      </p:sp>
      <p:sp>
        <p:nvSpPr>
          <p:cNvPr id="548" name="Google Shape;548;p32"/>
          <p:cNvSpPr/>
          <p:nvPr/>
        </p:nvSpPr>
        <p:spPr>
          <a:xfrm>
            <a:off x="571500" y="3800475"/>
            <a:ext cx="51435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549" name="Google Shape;549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3425" y="3495675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32"/>
          <p:cNvSpPr/>
          <p:nvPr/>
        </p:nvSpPr>
        <p:spPr>
          <a:xfrm>
            <a:off x="571500" y="4381500"/>
            <a:ext cx="5143500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32"/>
          <p:cNvSpPr/>
          <p:nvPr/>
        </p:nvSpPr>
        <p:spPr>
          <a:xfrm>
            <a:off x="571500" y="4962525"/>
            <a:ext cx="51435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552" name="Google Shape;552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3425" y="4657725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32"/>
          <p:cNvSpPr/>
          <p:nvPr/>
        </p:nvSpPr>
        <p:spPr>
          <a:xfrm>
            <a:off x="571500" y="5543550"/>
            <a:ext cx="5143500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554" name="Google Shape;554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3425" y="5238750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55" name="Google Shape;555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3425" y="4071937"/>
            <a:ext cx="190500" cy="20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560" name="Google Shape;56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61" name="Google Shape;561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1781175"/>
            <a:ext cx="5286375" cy="409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62" name="Google Shape;562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34125" y="1781175"/>
            <a:ext cx="5286375" cy="409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63" name="Google Shape;563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62025" y="2986087"/>
            <a:ext cx="4505325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33"/>
          <p:cNvSpPr txBox="1"/>
          <p:nvPr/>
        </p:nvSpPr>
        <p:spPr>
          <a:xfrm>
            <a:off x="849391" y="3633787"/>
            <a:ext cx="4730591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F8FAFC"/>
                </a:solidFill>
                <a:latin typeface="Montserrat"/>
                <a:ea typeface="Montserrat"/>
                <a:cs typeface="Montserrat"/>
                <a:sym typeface="Montserrat"/>
              </a:rPr>
              <a:t>Desain Nova</a:t>
            </a:r>
            <a:endParaRPr/>
          </a:p>
        </p:txBody>
      </p:sp>
      <p:sp>
        <p:nvSpPr>
          <p:cNvPr id="565" name="Google Shape;565;p33"/>
          <p:cNvSpPr txBox="1"/>
          <p:nvPr/>
        </p:nvSpPr>
        <p:spPr>
          <a:xfrm>
            <a:off x="962025" y="3986212"/>
            <a:ext cx="4505325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Komponen Nova (Compute) memiliki kemampuan integrasi arsitektur yang sangat kuat. Integrasi macam apa yang dimungkinkan oleh desain Nova ini?</a:t>
            </a:r>
            <a:endParaRPr/>
          </a:p>
        </p:txBody>
      </p:sp>
      <p:sp>
        <p:nvSpPr>
          <p:cNvPr id="566" name="Google Shape;566;p33"/>
          <p:cNvSpPr/>
          <p:nvPr/>
        </p:nvSpPr>
        <p:spPr>
          <a:xfrm>
            <a:off x="6724650" y="2171700"/>
            <a:ext cx="4505325" cy="742950"/>
          </a:xfrm>
          <a:prstGeom prst="roundRect">
            <a:avLst>
              <a:gd fmla="val 15384" name="adj"/>
            </a:avLst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33"/>
          <p:cNvSpPr txBox="1"/>
          <p:nvPr/>
        </p:nvSpPr>
        <p:spPr>
          <a:xfrm>
            <a:off x="7229475" y="2305050"/>
            <a:ext cx="38290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8FAFC"/>
                </a:solidFill>
                <a:latin typeface="Inter Medium"/>
                <a:ea typeface="Inter Medium"/>
                <a:cs typeface="Inter Medium"/>
                <a:sym typeface="Inter Medium"/>
              </a:rPr>
              <a:t>A. Berintegrasi dengan sistem lama dan teknologi pihak ketiga.</a:t>
            </a:r>
            <a:endParaRPr/>
          </a:p>
        </p:txBody>
      </p:sp>
      <p:sp>
        <p:nvSpPr>
          <p:cNvPr id="568" name="Google Shape;568;p33"/>
          <p:cNvSpPr/>
          <p:nvPr/>
        </p:nvSpPr>
        <p:spPr>
          <a:xfrm>
            <a:off x="6724650" y="3028950"/>
            <a:ext cx="4505325" cy="742950"/>
          </a:xfrm>
          <a:prstGeom prst="roundRect">
            <a:avLst>
              <a:gd fmla="val 15384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33"/>
          <p:cNvSpPr txBox="1"/>
          <p:nvPr/>
        </p:nvSpPr>
        <p:spPr>
          <a:xfrm>
            <a:off x="7229475" y="3162300"/>
            <a:ext cx="38290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B. Berintegrasi hanya dengan komponen bermerek IBM.</a:t>
            </a:r>
            <a:endParaRPr/>
          </a:p>
        </p:txBody>
      </p:sp>
      <p:sp>
        <p:nvSpPr>
          <p:cNvPr id="570" name="Google Shape;570;p33"/>
          <p:cNvSpPr/>
          <p:nvPr/>
        </p:nvSpPr>
        <p:spPr>
          <a:xfrm>
            <a:off x="6724650" y="3886200"/>
            <a:ext cx="4505325" cy="742950"/>
          </a:xfrm>
          <a:prstGeom prst="roundRect">
            <a:avLst>
              <a:gd fmla="val 15384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33"/>
          <p:cNvSpPr txBox="1"/>
          <p:nvPr/>
        </p:nvSpPr>
        <p:spPr>
          <a:xfrm>
            <a:off x="7229475" y="4019550"/>
            <a:ext cx="38290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C. Berintegrasi dengan sistem satelit secara real-time.</a:t>
            </a:r>
            <a:endParaRPr/>
          </a:p>
        </p:txBody>
      </p:sp>
      <p:sp>
        <p:nvSpPr>
          <p:cNvPr id="572" name="Google Shape;572;p33"/>
          <p:cNvSpPr/>
          <p:nvPr/>
        </p:nvSpPr>
        <p:spPr>
          <a:xfrm>
            <a:off x="6724650" y="4743450"/>
            <a:ext cx="4505325" cy="742950"/>
          </a:xfrm>
          <a:prstGeom prst="roundRect">
            <a:avLst>
              <a:gd fmla="val 15384" name="adj"/>
            </a:avLst>
          </a:prstGeom>
          <a:solidFill>
            <a:srgbClr val="1E293B"/>
          </a:solidFill>
          <a:ln cap="flat" cmpd="sng" w="9525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33"/>
          <p:cNvSpPr txBox="1"/>
          <p:nvPr/>
        </p:nvSpPr>
        <p:spPr>
          <a:xfrm>
            <a:off x="7229475" y="4876800"/>
            <a:ext cx="38290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 Mengintegrasikan serangan keamanan siber sebagai bentuk pertahanan.</a:t>
            </a:r>
            <a:endParaRPr/>
          </a:p>
        </p:txBody>
      </p:sp>
      <p:sp>
        <p:nvSpPr>
          <p:cNvPr id="574" name="Google Shape;574;p33"/>
          <p:cNvSpPr/>
          <p:nvPr/>
        </p:nvSpPr>
        <p:spPr>
          <a:xfrm>
            <a:off x="6724650" y="2905125"/>
            <a:ext cx="4505325" cy="95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33"/>
          <p:cNvSpPr/>
          <p:nvPr/>
        </p:nvSpPr>
        <p:spPr>
          <a:xfrm>
            <a:off x="6724650" y="3762375"/>
            <a:ext cx="450532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576" name="Google Shape;576;p3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905625" y="320040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33"/>
          <p:cNvSpPr/>
          <p:nvPr/>
        </p:nvSpPr>
        <p:spPr>
          <a:xfrm>
            <a:off x="6724650" y="4619625"/>
            <a:ext cx="450532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578" name="Google Shape;578;p3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905625" y="405765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33"/>
          <p:cNvSpPr/>
          <p:nvPr/>
        </p:nvSpPr>
        <p:spPr>
          <a:xfrm>
            <a:off x="6724650" y="5476875"/>
            <a:ext cx="4505325" cy="9525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580" name="Google Shape;580;p3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905625" y="4914900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81" name="Google Shape;581;p3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905625" y="2338387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33"/>
          <p:cNvSpPr txBox="1"/>
          <p:nvPr/>
        </p:nvSpPr>
        <p:spPr>
          <a:xfrm>
            <a:off x="571500" y="571500"/>
            <a:ext cx="116014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Montserrat"/>
                <a:ea typeface="Montserrat"/>
                <a:cs typeface="Montserrat"/>
                <a:sym typeface="Montserrat"/>
              </a:rPr>
              <a:t>Q20: Integrasi Lanjutan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587" name="Google Shape;58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34"/>
          <p:cNvSpPr txBox="1"/>
          <p:nvPr/>
        </p:nvSpPr>
        <p:spPr>
          <a:xfrm>
            <a:off x="295275" y="2700337"/>
            <a:ext cx="11601450" cy="923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38BDF8"/>
                </a:solidFill>
                <a:latin typeface="Montserrat"/>
                <a:ea typeface="Montserrat"/>
                <a:cs typeface="Montserrat"/>
                <a:sym typeface="Montserrat"/>
              </a:rPr>
              <a:t>Selesai!</a:t>
            </a:r>
            <a:endParaRPr/>
          </a:p>
        </p:txBody>
      </p:sp>
      <p:sp>
        <p:nvSpPr>
          <p:cNvPr id="589" name="Google Shape;589;p34"/>
          <p:cNvSpPr txBox="1"/>
          <p:nvPr/>
        </p:nvSpPr>
        <p:spPr>
          <a:xfrm>
            <a:off x="571500" y="3814762"/>
            <a:ext cx="11049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Terima kasih telah mengikuti Kuis OpenStack. Terus tingkatkan keterampilan cloud Anda.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