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embeddedFontLst>
    <p:embeddedFont>
      <p:font typeface="Poppins"/>
      <p:regular r:id="rId28"/>
      <p:bold r:id="rId29"/>
      <p:italic r:id="rId30"/>
      <p:boldItalic r:id="rId31"/>
    </p:embeddedFont>
    <p:embeddedFont>
      <p:font typeface="Lato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Poppins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oppins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oppins-boldItalic.fntdata"/><Relationship Id="rId30" Type="http://schemas.openxmlformats.org/officeDocument/2006/relationships/font" Target="fonts/Poppins-italic.fntdata"/><Relationship Id="rId11" Type="http://schemas.openxmlformats.org/officeDocument/2006/relationships/slide" Target="slides/slide6.xml"/><Relationship Id="rId33" Type="http://schemas.openxmlformats.org/officeDocument/2006/relationships/font" Target="fonts/Lato-bold.fntdata"/><Relationship Id="rId10" Type="http://schemas.openxmlformats.org/officeDocument/2006/relationships/slide" Target="slides/slide5.xml"/><Relationship Id="rId32" Type="http://schemas.openxmlformats.org/officeDocument/2006/relationships/font" Target="fonts/Lato-regular.fntdata"/><Relationship Id="rId13" Type="http://schemas.openxmlformats.org/officeDocument/2006/relationships/slide" Target="slides/slide8.xml"/><Relationship Id="rId35" Type="http://schemas.openxmlformats.org/officeDocument/2006/relationships/font" Target="fonts/Lato-boldItalic.fntdata"/><Relationship Id="rId12" Type="http://schemas.openxmlformats.org/officeDocument/2006/relationships/slide" Target="slides/slide7.xml"/><Relationship Id="rId34" Type="http://schemas.openxmlformats.org/officeDocument/2006/relationships/font" Target="fonts/Lato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17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387" r="387" t="0"/>
          <a:stretch/>
        </p:blipFill>
        <p:spPr>
          <a:xfrm>
            <a:off x="0" y="0"/>
            <a:ext cx="12192000" cy="68635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5" name="Google Shape;8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09750" y="690562"/>
            <a:ext cx="8572500" cy="547687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2235513" y="1032037"/>
            <a:ext cx="7721100" cy="37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25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Kuis Evaluasi Pengetahuan: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525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Tutorial Microsoft Azure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2419350" y="4990237"/>
            <a:ext cx="73533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Uji pemahaman Anda tentang infrastruktur, layanan, dan komputasi awan Azure secara komprehensif.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2" name="Google Shape;9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571500" y="1695450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Dalam perbandingan fitur komputasi awan, pada kriteria manakah Microsoft Azure dinilai "Sangat Baik" sementara kompetitor utamanya (AWS) hanya dinilai "Rata-rata"?</a:t>
            </a:r>
            <a:endParaRPr/>
          </a:p>
        </p:txBody>
      </p:sp>
      <p:pic>
        <p:nvPicPr>
          <p:cNvPr descr="image.png" id="94" name="Google Shape;9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243512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1209675" y="5219700"/>
            <a:ext cx="40386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B) Strategi hibrida (hybrid cloud)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1047750" y="27241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A) Ragam produk layanan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1047750" y="32289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B) Strategi hibrida (hybrid cloud)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1047750" y="3733800"/>
            <a:ext cx="10572900" cy="3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C) Kemudahan penggunaan platform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1047750" y="423862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D) Pangsa pasar global</a:t>
            </a:r>
            <a:endParaRPr/>
          </a:p>
        </p:txBody>
      </p:sp>
      <p:pic>
        <p:nvPicPr>
          <p:cNvPr descr="image.png" id="100" name="Google Shape;10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7717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1" name="Google Shape;101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78142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2" name="Google Shape;102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42862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3" name="Google Shape;103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267075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4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1</a:t>
            </a:r>
            <a:endParaRPr/>
          </a:p>
        </p:txBody>
      </p:sp>
      <p:sp>
        <p:nvSpPr>
          <p:cNvPr id="105" name="Google Shape;105;p14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0" name="Google Shape;11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/>
        </p:nvSpPr>
        <p:spPr>
          <a:xfrm>
            <a:off x="571500" y="1695450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Untuk menangani komputasi kinerja tinggi (high-performance computing) dan tugas berat seperti machine learning, seri Azure Virtual Machines manakah yang secara spesifik direkomendasikan?</a:t>
            </a:r>
            <a:endParaRPr/>
          </a:p>
        </p:txBody>
      </p:sp>
      <p:pic>
        <p:nvPicPr>
          <p:cNvPr descr="image.png" id="112" name="Google Shape;11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243512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5"/>
          <p:cNvSpPr txBox="1"/>
          <p:nvPr/>
        </p:nvSpPr>
        <p:spPr>
          <a:xfrm>
            <a:off x="1209675" y="5219700"/>
            <a:ext cx="313372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C) Seri H100 dan Hb v4</a:t>
            </a:r>
            <a:endParaRPr/>
          </a:p>
        </p:txBody>
      </p:sp>
      <p:sp>
        <p:nvSpPr>
          <p:cNvPr id="114" name="Google Shape;114;p15"/>
          <p:cNvSpPr txBox="1"/>
          <p:nvPr/>
        </p:nvSpPr>
        <p:spPr>
          <a:xfrm>
            <a:off x="1047750" y="27241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A) Seri A dan B</a:t>
            </a:r>
            <a:endParaRPr/>
          </a:p>
        </p:txBody>
      </p:sp>
      <p:sp>
        <p:nvSpPr>
          <p:cNvPr id="115" name="Google Shape;115;p15"/>
          <p:cNvSpPr txBox="1"/>
          <p:nvPr/>
        </p:nvSpPr>
        <p:spPr>
          <a:xfrm>
            <a:off x="1047750" y="32289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B) Seri D dan E</a:t>
            </a:r>
            <a:endParaRPr/>
          </a:p>
        </p:txBody>
      </p:sp>
      <p:sp>
        <p:nvSpPr>
          <p:cNvPr id="116" name="Google Shape;116;p15"/>
          <p:cNvSpPr txBox="1"/>
          <p:nvPr/>
        </p:nvSpPr>
        <p:spPr>
          <a:xfrm>
            <a:off x="1047750" y="373380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C) Seri H100 dan Hb v4</a:t>
            </a:r>
            <a:endParaRPr/>
          </a:p>
        </p:txBody>
      </p:sp>
      <p:sp>
        <p:nvSpPr>
          <p:cNvPr id="117" name="Google Shape;117;p15"/>
          <p:cNvSpPr txBox="1"/>
          <p:nvPr/>
        </p:nvSpPr>
        <p:spPr>
          <a:xfrm>
            <a:off x="1047750" y="423862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D) Seri F dan G</a:t>
            </a:r>
            <a:endParaRPr/>
          </a:p>
        </p:txBody>
      </p:sp>
      <p:pic>
        <p:nvPicPr>
          <p:cNvPr descr="image.png" id="118" name="Google Shape;118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7717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9" name="Google Shape;119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2766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0" name="Google Shape;120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42862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1" name="Google Shape;121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771900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5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2</a:t>
            </a:r>
            <a:endParaRPr/>
          </a:p>
        </p:txBody>
      </p:sp>
      <p:sp>
        <p:nvSpPr>
          <p:cNvPr id="123" name="Google Shape;123;p15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8" name="Google Shape;12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 txBox="1"/>
          <p:nvPr/>
        </p:nvSpPr>
        <p:spPr>
          <a:xfrm>
            <a:off x="571500" y="1695450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Apa keuntungan operasional utama dari penggunaan Azure Container Instances bagi seorang pengembang?</a:t>
            </a:r>
            <a:endParaRPr/>
          </a:p>
        </p:txBody>
      </p:sp>
      <p:pic>
        <p:nvPicPr>
          <p:cNvPr descr="image.png" id="130" name="Google Shape;13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243512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6"/>
          <p:cNvSpPr txBox="1"/>
          <p:nvPr/>
        </p:nvSpPr>
        <p:spPr>
          <a:xfrm>
            <a:off x="1209675" y="5219700"/>
            <a:ext cx="877252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A) Memungkinkan pengoperasian kontainer Windows dan Linux secara bersamaan</a:t>
            </a:r>
            <a:endParaRPr/>
          </a:p>
        </p:txBody>
      </p:sp>
      <p:sp>
        <p:nvSpPr>
          <p:cNvPr id="132" name="Google Shape;132;p16"/>
          <p:cNvSpPr txBox="1"/>
          <p:nvPr/>
        </p:nvSpPr>
        <p:spPr>
          <a:xfrm>
            <a:off x="1047750" y="27241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A) Memungkinkan pengoperasian kontainer Windows dan Linux secara bersamaan</a:t>
            </a:r>
            <a:endParaRPr/>
          </a:p>
        </p:txBody>
      </p:sp>
      <p:sp>
        <p:nvSpPr>
          <p:cNvPr id="133" name="Google Shape;133;p16"/>
          <p:cNvSpPr txBox="1"/>
          <p:nvPr/>
        </p:nvSpPr>
        <p:spPr>
          <a:xfrm>
            <a:off x="1047750" y="32289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B) Hanya mendukung kontainer berbasis Linux untuk keamanan maksimal</a:t>
            </a:r>
            <a:endParaRPr/>
          </a:p>
        </p:txBody>
      </p:sp>
      <p:sp>
        <p:nvSpPr>
          <p:cNvPr id="134" name="Google Shape;134;p16"/>
          <p:cNvSpPr txBox="1"/>
          <p:nvPr/>
        </p:nvSpPr>
        <p:spPr>
          <a:xfrm>
            <a:off x="1047750" y="373380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C) Menghilangkan kebutuhan akan alamat IP publik</a:t>
            </a:r>
            <a:endParaRPr/>
          </a:p>
        </p:txBody>
      </p:sp>
      <p:sp>
        <p:nvSpPr>
          <p:cNvPr id="135" name="Google Shape;135;p16"/>
          <p:cNvSpPr txBox="1"/>
          <p:nvPr/>
        </p:nvSpPr>
        <p:spPr>
          <a:xfrm>
            <a:off x="1047750" y="423862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D) Menggantikan fungsi basis data SQL tradisional sepenuhnya</a:t>
            </a:r>
            <a:endParaRPr/>
          </a:p>
        </p:txBody>
      </p:sp>
      <p:pic>
        <p:nvPicPr>
          <p:cNvPr descr="image.png" id="136" name="Google Shape;136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2766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7" name="Google Shape;137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78142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8" name="Google Shape;138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42862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9" name="Google Shape;139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2762250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6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3</a:t>
            </a:r>
            <a:endParaRPr/>
          </a:p>
        </p:txBody>
      </p:sp>
      <p:sp>
        <p:nvSpPr>
          <p:cNvPr id="141" name="Google Shape;141;p16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6" name="Google Shape;14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7"/>
          <p:cNvSpPr txBox="1"/>
          <p:nvPr/>
        </p:nvSpPr>
        <p:spPr>
          <a:xfrm>
            <a:off x="571500" y="1695450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Agar pengguna dapat mengakses pembagian file (file shares) dari lokasi mana pun secara global, protokol jaringan apa yang didukung oleh layanan Azure Files?</a:t>
            </a:r>
            <a:endParaRPr/>
          </a:p>
        </p:txBody>
      </p:sp>
      <p:pic>
        <p:nvPicPr>
          <p:cNvPr descr="image.png" id="148" name="Google Shape;14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243512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7"/>
          <p:cNvSpPr txBox="1"/>
          <p:nvPr/>
        </p:nvSpPr>
        <p:spPr>
          <a:xfrm>
            <a:off x="1209675" y="5219700"/>
            <a:ext cx="25336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C) SMB over TCP</a:t>
            </a:r>
            <a:endParaRPr/>
          </a:p>
        </p:txBody>
      </p:sp>
      <p:sp>
        <p:nvSpPr>
          <p:cNvPr id="150" name="Google Shape;150;p17"/>
          <p:cNvSpPr txBox="1"/>
          <p:nvPr/>
        </p:nvSpPr>
        <p:spPr>
          <a:xfrm>
            <a:off x="1047750" y="27241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A) FTP over SSL</a:t>
            </a:r>
            <a:endParaRPr/>
          </a:p>
        </p:txBody>
      </p:sp>
      <p:sp>
        <p:nvSpPr>
          <p:cNvPr id="151" name="Google Shape;151;p17"/>
          <p:cNvSpPr txBox="1"/>
          <p:nvPr/>
        </p:nvSpPr>
        <p:spPr>
          <a:xfrm>
            <a:off x="1047750" y="32289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B) HTTP over TLS</a:t>
            </a:r>
            <a:endParaRPr/>
          </a:p>
        </p:txBody>
      </p:sp>
      <p:sp>
        <p:nvSpPr>
          <p:cNvPr id="152" name="Google Shape;152;p17"/>
          <p:cNvSpPr txBox="1"/>
          <p:nvPr/>
        </p:nvSpPr>
        <p:spPr>
          <a:xfrm>
            <a:off x="1047750" y="373380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C) SMB over TCP</a:t>
            </a:r>
            <a:endParaRPr/>
          </a:p>
        </p:txBody>
      </p:sp>
      <p:sp>
        <p:nvSpPr>
          <p:cNvPr id="153" name="Google Shape;153;p17"/>
          <p:cNvSpPr txBox="1"/>
          <p:nvPr/>
        </p:nvSpPr>
        <p:spPr>
          <a:xfrm>
            <a:off x="1047750" y="423862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D) NFS over UDP</a:t>
            </a:r>
            <a:endParaRPr/>
          </a:p>
        </p:txBody>
      </p:sp>
      <p:pic>
        <p:nvPicPr>
          <p:cNvPr descr="image.png" id="154" name="Google Shape;154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7717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5" name="Google Shape;155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2766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6" name="Google Shape;156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42862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7" name="Google Shape;157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771900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4</a:t>
            </a:r>
            <a:endParaRPr/>
          </a:p>
        </p:txBody>
      </p:sp>
      <p:sp>
        <p:nvSpPr>
          <p:cNvPr id="159" name="Google Shape;159;p17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4" name="Google Shape;16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8"/>
          <p:cNvSpPr txBox="1"/>
          <p:nvPr/>
        </p:nvSpPr>
        <p:spPr>
          <a:xfrm>
            <a:off x="571500" y="1695450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Jika sebuah perusahaan membutuhkan koneksi privat dan langsung antara pusat data Azure dengan lingkungan on-premise mereka tanpa melalui internet publik, layanan apa yang harus digunakan?</a:t>
            </a:r>
            <a:endParaRPr/>
          </a:p>
        </p:txBody>
      </p:sp>
      <p:pic>
        <p:nvPicPr>
          <p:cNvPr descr="image.png" id="166" name="Google Shape;16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243512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8"/>
          <p:cNvSpPr txBox="1"/>
          <p:nvPr/>
        </p:nvSpPr>
        <p:spPr>
          <a:xfrm>
            <a:off x="1209675" y="5219700"/>
            <a:ext cx="313372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D) Azure ExpressRoute</a:t>
            </a:r>
            <a:endParaRPr/>
          </a:p>
        </p:txBody>
      </p:sp>
      <p:sp>
        <p:nvSpPr>
          <p:cNvPr id="168" name="Google Shape;168;p18"/>
          <p:cNvSpPr txBox="1"/>
          <p:nvPr/>
        </p:nvSpPr>
        <p:spPr>
          <a:xfrm>
            <a:off x="1047750" y="27241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A) Azure Load Balancer</a:t>
            </a:r>
            <a:endParaRPr/>
          </a:p>
        </p:txBody>
      </p:sp>
      <p:sp>
        <p:nvSpPr>
          <p:cNvPr id="169" name="Google Shape;169;p18"/>
          <p:cNvSpPr txBox="1"/>
          <p:nvPr/>
        </p:nvSpPr>
        <p:spPr>
          <a:xfrm>
            <a:off x="1047750" y="32289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B) Azure Virtual Network</a:t>
            </a:r>
            <a:endParaRPr/>
          </a:p>
        </p:txBody>
      </p:sp>
      <p:sp>
        <p:nvSpPr>
          <p:cNvPr id="170" name="Google Shape;170;p18"/>
          <p:cNvSpPr txBox="1"/>
          <p:nvPr/>
        </p:nvSpPr>
        <p:spPr>
          <a:xfrm>
            <a:off x="1047750" y="373380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C) Azure Traffic Manager</a:t>
            </a:r>
            <a:endParaRPr/>
          </a:p>
        </p:txBody>
      </p:sp>
      <p:sp>
        <p:nvSpPr>
          <p:cNvPr id="171" name="Google Shape;171;p18"/>
          <p:cNvSpPr txBox="1"/>
          <p:nvPr/>
        </p:nvSpPr>
        <p:spPr>
          <a:xfrm>
            <a:off x="1047750" y="423862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D) Azure ExpressRoute</a:t>
            </a:r>
            <a:endParaRPr/>
          </a:p>
        </p:txBody>
      </p:sp>
      <p:pic>
        <p:nvPicPr>
          <p:cNvPr descr="image.png" id="172" name="Google Shape;172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7717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3" name="Google Shape;173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2766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4" name="Google Shape;17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78142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5" name="Google Shape;17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4276725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8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5</a:t>
            </a:r>
            <a:endParaRPr/>
          </a:p>
        </p:txBody>
      </p:sp>
      <p:sp>
        <p:nvSpPr>
          <p:cNvPr id="177" name="Google Shape;177;p18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2" name="Google Shape;18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9"/>
          <p:cNvSpPr txBox="1"/>
          <p:nvPr/>
        </p:nvSpPr>
        <p:spPr>
          <a:xfrm>
            <a:off x="571500" y="1695450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Azure Machine Learning berupaya mendorong praktik Responsible AI (AI yang bertanggung jawab). Fitur spesifik apa yang disertakan untuk mencapai tujuan tersebut?</a:t>
            </a:r>
            <a:endParaRPr/>
          </a:p>
        </p:txBody>
      </p:sp>
      <p:pic>
        <p:nvPicPr>
          <p:cNvPr descr="image.png" id="184" name="Google Shape;18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243512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9"/>
          <p:cNvSpPr txBox="1"/>
          <p:nvPr/>
        </p:nvSpPr>
        <p:spPr>
          <a:xfrm>
            <a:off x="1209675" y="5219700"/>
            <a:ext cx="604837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B) Keterjelasan (explainability) dan keadilan (fairness)</a:t>
            </a:r>
            <a:endParaRPr/>
          </a:p>
        </p:txBody>
      </p:sp>
      <p:sp>
        <p:nvSpPr>
          <p:cNvPr id="186" name="Google Shape;186;p19"/>
          <p:cNvSpPr txBox="1"/>
          <p:nvPr/>
        </p:nvSpPr>
        <p:spPr>
          <a:xfrm>
            <a:off x="1047750" y="27241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A) Skalabilitas dan komputasi tak terbatas</a:t>
            </a:r>
            <a:endParaRPr/>
          </a:p>
        </p:txBody>
      </p:sp>
      <p:sp>
        <p:nvSpPr>
          <p:cNvPr id="187" name="Google Shape;187;p19"/>
          <p:cNvSpPr txBox="1"/>
          <p:nvPr/>
        </p:nvSpPr>
        <p:spPr>
          <a:xfrm>
            <a:off x="1047750" y="32289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B) Keterjelasan (explainability) dan keadilan (fairness)</a:t>
            </a:r>
            <a:endParaRPr/>
          </a:p>
        </p:txBody>
      </p:sp>
      <p:sp>
        <p:nvSpPr>
          <p:cNvPr id="188" name="Google Shape;188;p19"/>
          <p:cNvSpPr txBox="1"/>
          <p:nvPr/>
        </p:nvSpPr>
        <p:spPr>
          <a:xfrm>
            <a:off x="1047750" y="373380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C) Otomatisasi data tanpa campur tangan manusia</a:t>
            </a:r>
            <a:endParaRPr/>
          </a:p>
        </p:txBody>
      </p:sp>
      <p:sp>
        <p:nvSpPr>
          <p:cNvPr id="189" name="Google Shape;189;p19"/>
          <p:cNvSpPr txBox="1"/>
          <p:nvPr/>
        </p:nvSpPr>
        <p:spPr>
          <a:xfrm>
            <a:off x="1047750" y="423862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D) Enkripsi ujung-ke-ujung (end-to-end encryption)</a:t>
            </a:r>
            <a:endParaRPr/>
          </a:p>
        </p:txBody>
      </p:sp>
      <p:pic>
        <p:nvPicPr>
          <p:cNvPr descr="image.png" id="190" name="Google Shape;190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7717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1" name="Google Shape;191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78142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2" name="Google Shape;192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42862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3" name="Google Shape;193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267075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9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6</a:t>
            </a:r>
            <a:endParaRPr/>
          </a:p>
        </p:txBody>
      </p:sp>
      <p:sp>
        <p:nvSpPr>
          <p:cNvPr id="195" name="Google Shape;195;p19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00" name="Google Shape;20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0"/>
          <p:cNvSpPr txBox="1"/>
          <p:nvPr/>
        </p:nvSpPr>
        <p:spPr>
          <a:xfrm>
            <a:off x="571500" y="1695450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Layanan Azure mana yang dirancang agar pengembang dapat menjalankan dan mengeksekusi aplikasi secara terstruktur, persis seperti sistem "jalur perakitan" (assembly line)?</a:t>
            </a:r>
            <a:endParaRPr/>
          </a:p>
        </p:txBody>
      </p:sp>
      <p:pic>
        <p:nvPicPr>
          <p:cNvPr descr="image.png" id="202" name="Google Shape;202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243512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0"/>
          <p:cNvSpPr txBox="1"/>
          <p:nvPr/>
        </p:nvSpPr>
        <p:spPr>
          <a:xfrm>
            <a:off x="1209675" y="5219700"/>
            <a:ext cx="237172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A) Azure Batch</a:t>
            </a:r>
            <a:endParaRPr/>
          </a:p>
        </p:txBody>
      </p:sp>
      <p:sp>
        <p:nvSpPr>
          <p:cNvPr id="204" name="Google Shape;204;p20"/>
          <p:cNvSpPr txBox="1"/>
          <p:nvPr/>
        </p:nvSpPr>
        <p:spPr>
          <a:xfrm>
            <a:off x="1047750" y="27241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A) Azure Batch</a:t>
            </a:r>
            <a:endParaRPr/>
          </a:p>
        </p:txBody>
      </p:sp>
      <p:sp>
        <p:nvSpPr>
          <p:cNvPr id="205" name="Google Shape;205;p20"/>
          <p:cNvSpPr txBox="1"/>
          <p:nvPr/>
        </p:nvSpPr>
        <p:spPr>
          <a:xfrm>
            <a:off x="1047750" y="32289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B) Azure Data Factory</a:t>
            </a:r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1047750" y="373380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C) Azure Kubernetes Service</a:t>
            </a:r>
            <a:endParaRPr/>
          </a:p>
        </p:txBody>
      </p:sp>
      <p:sp>
        <p:nvSpPr>
          <p:cNvPr id="207" name="Google Shape;207;p20"/>
          <p:cNvSpPr txBox="1"/>
          <p:nvPr/>
        </p:nvSpPr>
        <p:spPr>
          <a:xfrm>
            <a:off x="1047750" y="423862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D) Azure App Service</a:t>
            </a:r>
            <a:endParaRPr/>
          </a:p>
        </p:txBody>
      </p:sp>
      <p:pic>
        <p:nvPicPr>
          <p:cNvPr descr="image.png" id="208" name="Google Shape;20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2766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9" name="Google Shape;209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78142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0" name="Google Shape;210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42862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1" name="Google Shape;211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2762250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0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7</a:t>
            </a:r>
            <a:endParaRPr/>
          </a:p>
        </p:txBody>
      </p:sp>
      <p:sp>
        <p:nvSpPr>
          <p:cNvPr id="213" name="Google Shape;213;p20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1"/>
          <p:cNvSpPr txBox="1"/>
          <p:nvPr/>
        </p:nvSpPr>
        <p:spPr>
          <a:xfrm>
            <a:off x="571500" y="1695450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Azure Data Lake Storage Gen2 adalah layanan yang andal untuk memproses Big Data. Format data apa saja yang secara khusus disebutkan sangat serbaguna dan didukung oleh layanan ini?</a:t>
            </a:r>
            <a:endParaRPr/>
          </a:p>
        </p:txBody>
      </p:sp>
      <p:pic>
        <p:nvPicPr>
          <p:cNvPr descr="image.png" id="220" name="Google Shape;22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243512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1"/>
          <p:cNvSpPr txBox="1"/>
          <p:nvPr/>
        </p:nvSpPr>
        <p:spPr>
          <a:xfrm>
            <a:off x="1209675" y="5219700"/>
            <a:ext cx="34671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C) JSON, CSV, dan Parquet</a:t>
            </a:r>
            <a:endParaRPr/>
          </a:p>
        </p:txBody>
      </p:sp>
      <p:sp>
        <p:nvSpPr>
          <p:cNvPr id="222" name="Google Shape;222;p21"/>
          <p:cNvSpPr txBox="1"/>
          <p:nvPr/>
        </p:nvSpPr>
        <p:spPr>
          <a:xfrm>
            <a:off x="1047750" y="27241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A) MP3, MP4, dan AVI</a:t>
            </a:r>
            <a:endParaRPr/>
          </a:p>
        </p:txBody>
      </p:sp>
      <p:sp>
        <p:nvSpPr>
          <p:cNvPr id="223" name="Google Shape;223;p21"/>
          <p:cNvSpPr txBox="1"/>
          <p:nvPr/>
        </p:nvSpPr>
        <p:spPr>
          <a:xfrm>
            <a:off x="1047750" y="32289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B) TXT, DOCX, dan PDF</a:t>
            </a:r>
            <a:endParaRPr/>
          </a:p>
        </p:txBody>
      </p:sp>
      <p:sp>
        <p:nvSpPr>
          <p:cNvPr id="224" name="Google Shape;224;p21"/>
          <p:cNvSpPr txBox="1"/>
          <p:nvPr/>
        </p:nvSpPr>
        <p:spPr>
          <a:xfrm>
            <a:off x="1047750" y="373380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C) JSON, CSV, dan Parquet</a:t>
            </a:r>
            <a:endParaRPr/>
          </a:p>
        </p:txBody>
      </p:sp>
      <p:sp>
        <p:nvSpPr>
          <p:cNvPr id="225" name="Google Shape;225;p21"/>
          <p:cNvSpPr txBox="1"/>
          <p:nvPr/>
        </p:nvSpPr>
        <p:spPr>
          <a:xfrm>
            <a:off x="1047750" y="423862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D) EXE, DLL, dan SYS</a:t>
            </a:r>
            <a:endParaRPr/>
          </a:p>
        </p:txBody>
      </p:sp>
      <p:pic>
        <p:nvPicPr>
          <p:cNvPr descr="image.png" id="226" name="Google Shape;226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7717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7" name="Google Shape;227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2766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8" name="Google Shape;228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42862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9" name="Google Shape;229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771900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1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8</a:t>
            </a:r>
            <a:endParaRPr/>
          </a:p>
        </p:txBody>
      </p:sp>
      <p:sp>
        <p:nvSpPr>
          <p:cNvPr id="231" name="Google Shape;231;p21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36" name="Google Shape;23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2"/>
          <p:cNvSpPr txBox="1"/>
          <p:nvPr/>
        </p:nvSpPr>
        <p:spPr>
          <a:xfrm>
            <a:off x="571500" y="1695450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Layanan Identity and Access Management (IAM) milik Azure yang berfungsi untuk mengelola otorisasi, keamanan direktori, dan enkripsi, juga dikenal dengan nama resmi apa?</a:t>
            </a:r>
            <a:endParaRPr/>
          </a:p>
        </p:txBody>
      </p:sp>
      <p:pic>
        <p:nvPicPr>
          <p:cNvPr descr="image.png" id="238" name="Google Shape;23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243512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2"/>
          <p:cNvSpPr txBox="1"/>
          <p:nvPr/>
        </p:nvSpPr>
        <p:spPr>
          <a:xfrm>
            <a:off x="1209675" y="5219700"/>
            <a:ext cx="25908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C) Azure Entra ID</a:t>
            </a:r>
            <a:endParaRPr/>
          </a:p>
        </p:txBody>
      </p:sp>
      <p:sp>
        <p:nvSpPr>
          <p:cNvPr id="240" name="Google Shape;240;p22"/>
          <p:cNvSpPr txBox="1"/>
          <p:nvPr/>
        </p:nvSpPr>
        <p:spPr>
          <a:xfrm>
            <a:off x="1047750" y="27241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A) Azure Key Vault</a:t>
            </a:r>
            <a:endParaRPr/>
          </a:p>
        </p:txBody>
      </p:sp>
      <p:sp>
        <p:nvSpPr>
          <p:cNvPr id="241" name="Google Shape;241;p22"/>
          <p:cNvSpPr txBox="1"/>
          <p:nvPr/>
        </p:nvSpPr>
        <p:spPr>
          <a:xfrm>
            <a:off x="1047750" y="32289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B) Azure Sentinel</a:t>
            </a:r>
            <a:endParaRPr/>
          </a:p>
        </p:txBody>
      </p:sp>
      <p:sp>
        <p:nvSpPr>
          <p:cNvPr id="242" name="Google Shape;242;p22"/>
          <p:cNvSpPr txBox="1"/>
          <p:nvPr/>
        </p:nvSpPr>
        <p:spPr>
          <a:xfrm>
            <a:off x="1047750" y="373380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C) Azure Entra ID</a:t>
            </a:r>
            <a:endParaRPr/>
          </a:p>
        </p:txBody>
      </p:sp>
      <p:sp>
        <p:nvSpPr>
          <p:cNvPr id="243" name="Google Shape;243;p22"/>
          <p:cNvSpPr txBox="1"/>
          <p:nvPr/>
        </p:nvSpPr>
        <p:spPr>
          <a:xfrm>
            <a:off x="1047750" y="423862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D) Azure Security Center</a:t>
            </a:r>
            <a:endParaRPr/>
          </a:p>
        </p:txBody>
      </p:sp>
      <p:pic>
        <p:nvPicPr>
          <p:cNvPr descr="image.png" id="244" name="Google Shape;244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7717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5" name="Google Shape;245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2766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6" name="Google Shape;246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42862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7" name="Google Shape;247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771900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2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9</a:t>
            </a:r>
            <a:endParaRPr/>
          </a:p>
        </p:txBody>
      </p:sp>
      <p:sp>
        <p:nvSpPr>
          <p:cNvPr id="249" name="Google Shape;249;p22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54" name="Google Shape;25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3"/>
          <p:cNvSpPr txBox="1"/>
          <p:nvPr/>
        </p:nvSpPr>
        <p:spPr>
          <a:xfrm>
            <a:off x="571500" y="1695450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Manakah dari berikut ini yang BUKAN merupakan bagian dari layanan yang disediakan oleh Azure DevOps?</a:t>
            </a:r>
            <a:endParaRPr/>
          </a:p>
        </p:txBody>
      </p:sp>
      <p:pic>
        <p:nvPicPr>
          <p:cNvPr descr="image.png" id="256" name="Google Shape;25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243512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3"/>
          <p:cNvSpPr txBox="1"/>
          <p:nvPr/>
        </p:nvSpPr>
        <p:spPr>
          <a:xfrm>
            <a:off x="1209675" y="5219700"/>
            <a:ext cx="59817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C) Pembuatan perangkat keras komputasi server fisik</a:t>
            </a:r>
            <a:endParaRPr/>
          </a:p>
        </p:txBody>
      </p:sp>
      <p:sp>
        <p:nvSpPr>
          <p:cNvPr id="258" name="Google Shape;258;p23"/>
          <p:cNvSpPr txBox="1"/>
          <p:nvPr/>
        </p:nvSpPr>
        <p:spPr>
          <a:xfrm>
            <a:off x="1047750" y="27241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A) Laboratorium pengujian (test labs) untuk build testing</a:t>
            </a:r>
            <a:endParaRPr/>
          </a:p>
        </p:txBody>
      </p:sp>
      <p:sp>
        <p:nvSpPr>
          <p:cNvPr id="259" name="Google Shape;259;p23"/>
          <p:cNvSpPr txBox="1"/>
          <p:nvPr/>
        </p:nvSpPr>
        <p:spPr>
          <a:xfrm>
            <a:off x="1047750" y="32289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B) Diagnostik aplikasi</a:t>
            </a:r>
            <a:endParaRPr/>
          </a:p>
        </p:txBody>
      </p:sp>
      <p:sp>
        <p:nvSpPr>
          <p:cNvPr id="260" name="Google Shape;260;p23"/>
          <p:cNvSpPr txBox="1"/>
          <p:nvPr/>
        </p:nvSpPr>
        <p:spPr>
          <a:xfrm>
            <a:off x="1047750" y="373380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C) Pembuatan perangkat keras komputasi server fisik</a:t>
            </a:r>
            <a:endParaRPr/>
          </a:p>
        </p:txBody>
      </p:sp>
      <p:sp>
        <p:nvSpPr>
          <p:cNvPr id="261" name="Google Shape;261;p23"/>
          <p:cNvSpPr txBox="1"/>
          <p:nvPr/>
        </p:nvSpPr>
        <p:spPr>
          <a:xfrm>
            <a:off x="1047750" y="423862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D) Visual Studio Team Services</a:t>
            </a:r>
            <a:endParaRPr/>
          </a:p>
        </p:txBody>
      </p:sp>
      <p:pic>
        <p:nvPicPr>
          <p:cNvPr descr="image.png" id="262" name="Google Shape;262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7717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3" name="Google Shape;263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2766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4" name="Google Shape;264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42862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5" name="Google Shape;265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771900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3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10</a:t>
            </a:r>
            <a:endParaRPr/>
          </a:p>
        </p:txBody>
      </p:sp>
      <p:sp>
        <p:nvSpPr>
          <p:cNvPr id="267" name="Google Shape;267;p23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72" name="Google Shape;27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4"/>
          <p:cNvSpPr txBox="1"/>
          <p:nvPr/>
        </p:nvSpPr>
        <p:spPr>
          <a:xfrm>
            <a:off x="571500" y="1695450"/>
            <a:ext cx="11049000" cy="1114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Salah satu alasan kuat mengapa Microsoft Azure diadopsi secara luas di dunia bisnis adalah dukungan Platform as a Service (PaaS) yang luar biasa. Kompatibilitas terhadap bahasa pemrograman apa yang menjadi nilai jual utamanya?</a:t>
            </a:r>
            <a:endParaRPr/>
          </a:p>
        </p:txBody>
      </p:sp>
      <p:pic>
        <p:nvPicPr>
          <p:cNvPr descr="image.png" id="274" name="Google Shape;274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614987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4"/>
          <p:cNvSpPr txBox="1"/>
          <p:nvPr/>
        </p:nvSpPr>
        <p:spPr>
          <a:xfrm>
            <a:off x="1209675" y="5591175"/>
            <a:ext cx="164782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C) .NET</a:t>
            </a:r>
            <a:endParaRPr/>
          </a:p>
        </p:txBody>
      </p:sp>
      <p:sp>
        <p:nvSpPr>
          <p:cNvPr id="276" name="Google Shape;276;p24"/>
          <p:cNvSpPr txBox="1"/>
          <p:nvPr/>
        </p:nvSpPr>
        <p:spPr>
          <a:xfrm>
            <a:off x="1047750" y="309562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A) C++</a:t>
            </a:r>
            <a:endParaRPr/>
          </a:p>
        </p:txBody>
      </p:sp>
      <p:sp>
        <p:nvSpPr>
          <p:cNvPr id="277" name="Google Shape;277;p24"/>
          <p:cNvSpPr txBox="1"/>
          <p:nvPr/>
        </p:nvSpPr>
        <p:spPr>
          <a:xfrm>
            <a:off x="1047750" y="36004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B) Python</a:t>
            </a:r>
            <a:endParaRPr/>
          </a:p>
        </p:txBody>
      </p:sp>
      <p:sp>
        <p:nvSpPr>
          <p:cNvPr id="278" name="Google Shape;278;p24"/>
          <p:cNvSpPr txBox="1"/>
          <p:nvPr/>
        </p:nvSpPr>
        <p:spPr>
          <a:xfrm>
            <a:off x="1047750" y="41052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C) .NET</a:t>
            </a:r>
            <a:endParaRPr/>
          </a:p>
        </p:txBody>
      </p:sp>
      <p:sp>
        <p:nvSpPr>
          <p:cNvPr id="279" name="Google Shape;279;p24"/>
          <p:cNvSpPr txBox="1"/>
          <p:nvPr/>
        </p:nvSpPr>
        <p:spPr>
          <a:xfrm>
            <a:off x="1047750" y="461010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D) Java</a:t>
            </a:r>
            <a:endParaRPr/>
          </a:p>
        </p:txBody>
      </p:sp>
      <p:pic>
        <p:nvPicPr>
          <p:cNvPr descr="image.png" id="280" name="Google Shape;280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1432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1" name="Google Shape;281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6480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2" name="Google Shape;282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465772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3" name="Google Shape;283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4143375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4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11</a:t>
            </a:r>
            <a:endParaRPr/>
          </a:p>
        </p:txBody>
      </p:sp>
      <p:sp>
        <p:nvSpPr>
          <p:cNvPr id="285" name="Google Shape;285;p24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90" name="Google Shape;29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5"/>
          <p:cNvSpPr txBox="1"/>
          <p:nvPr/>
        </p:nvSpPr>
        <p:spPr>
          <a:xfrm>
            <a:off x="571500" y="1695450"/>
            <a:ext cx="11049000" cy="1114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Berdasarkan estimasi umum, berapakah waktu maksimal yang mungkin dibutuhkan bagi seseorang tanpa latar belakang sama sekali (dari nol) untuk mempelajari dan mulai mengoperasikan Microsoft Azure?</a:t>
            </a:r>
            <a:endParaRPr/>
          </a:p>
        </p:txBody>
      </p:sp>
      <p:pic>
        <p:nvPicPr>
          <p:cNvPr descr="image.png" id="292" name="Google Shape;292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614987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5"/>
          <p:cNvSpPr txBox="1"/>
          <p:nvPr/>
        </p:nvSpPr>
        <p:spPr>
          <a:xfrm>
            <a:off x="1209675" y="5591175"/>
            <a:ext cx="275272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C) Hingga 8 minggu</a:t>
            </a:r>
            <a:endParaRPr/>
          </a:p>
        </p:txBody>
      </p:sp>
      <p:sp>
        <p:nvSpPr>
          <p:cNvPr id="294" name="Google Shape;294;p25"/>
          <p:cNvSpPr txBox="1"/>
          <p:nvPr/>
        </p:nvSpPr>
        <p:spPr>
          <a:xfrm>
            <a:off x="1047750" y="309562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A) 1 hingga 2 hari</a:t>
            </a:r>
            <a:endParaRPr/>
          </a:p>
        </p:txBody>
      </p:sp>
      <p:sp>
        <p:nvSpPr>
          <p:cNvPr id="295" name="Google Shape;295;p25"/>
          <p:cNvSpPr txBox="1"/>
          <p:nvPr/>
        </p:nvSpPr>
        <p:spPr>
          <a:xfrm>
            <a:off x="1047750" y="36004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B) Sekitar 1 minggu</a:t>
            </a:r>
            <a:endParaRPr/>
          </a:p>
        </p:txBody>
      </p:sp>
      <p:sp>
        <p:nvSpPr>
          <p:cNvPr id="296" name="Google Shape;296;p25"/>
          <p:cNvSpPr txBox="1"/>
          <p:nvPr/>
        </p:nvSpPr>
        <p:spPr>
          <a:xfrm>
            <a:off x="1047750" y="41052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C) Hingga 8 minggu</a:t>
            </a:r>
            <a:endParaRPr/>
          </a:p>
        </p:txBody>
      </p:sp>
      <p:sp>
        <p:nvSpPr>
          <p:cNvPr id="297" name="Google Shape;297;p25"/>
          <p:cNvSpPr txBox="1"/>
          <p:nvPr/>
        </p:nvSpPr>
        <p:spPr>
          <a:xfrm>
            <a:off x="1047750" y="461010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D) Lebih dari 1 tahun</a:t>
            </a:r>
            <a:endParaRPr/>
          </a:p>
        </p:txBody>
      </p:sp>
      <p:pic>
        <p:nvPicPr>
          <p:cNvPr descr="image.png" id="298" name="Google Shape;298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1432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9" name="Google Shape;299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6480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0" name="Google Shape;300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465772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1" name="Google Shape;301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4143375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5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12</a:t>
            </a:r>
            <a:endParaRPr/>
          </a:p>
        </p:txBody>
      </p:sp>
      <p:sp>
        <p:nvSpPr>
          <p:cNvPr id="303" name="Google Shape;303;p25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08" name="Google Shape;30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6"/>
          <p:cNvSpPr txBox="1"/>
          <p:nvPr/>
        </p:nvSpPr>
        <p:spPr>
          <a:xfrm>
            <a:off x="571500" y="1695450"/>
            <a:ext cx="11049000" cy="7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Dari segi pembiayaan, apa keunggulan spesifik Microsoft Azure jika dibandingkan dengan pesaingnya seperti AWS?</a:t>
            </a:r>
            <a:endParaRPr/>
          </a:p>
        </p:txBody>
      </p:sp>
      <p:pic>
        <p:nvPicPr>
          <p:cNvPr descr="image.png" id="310" name="Google Shape;31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400675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6"/>
          <p:cNvSpPr txBox="1"/>
          <p:nvPr/>
        </p:nvSpPr>
        <p:spPr>
          <a:xfrm>
            <a:off x="1209675" y="5219700"/>
            <a:ext cx="10172700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B) Azure menawarkan diskon substansial untuk pembayaran di muka (upfront) dan kontrak jangka panjang</a:t>
            </a:r>
            <a:endParaRPr/>
          </a:p>
        </p:txBody>
      </p:sp>
      <p:sp>
        <p:nvSpPr>
          <p:cNvPr id="312" name="Google Shape;312;p26"/>
          <p:cNvSpPr txBox="1"/>
          <p:nvPr/>
        </p:nvSpPr>
        <p:spPr>
          <a:xfrm>
            <a:off x="1047750" y="27241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A) Azure selalu menawarkan IaaS secara gratis</a:t>
            </a:r>
            <a:endParaRPr/>
          </a:p>
        </p:txBody>
      </p:sp>
      <p:sp>
        <p:nvSpPr>
          <p:cNvPr id="313" name="Google Shape;313;p26"/>
          <p:cNvSpPr txBox="1"/>
          <p:nvPr/>
        </p:nvSpPr>
        <p:spPr>
          <a:xfrm>
            <a:off x="1047750" y="32289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B) Azure menawarkan diskon substansial untuk pembayaran di muka (upfront) dan kontrak jangka panjang</a:t>
            </a:r>
            <a:endParaRPr/>
          </a:p>
        </p:txBody>
      </p:sp>
      <p:sp>
        <p:nvSpPr>
          <p:cNvPr id="314" name="Google Shape;314;p26"/>
          <p:cNvSpPr txBox="1"/>
          <p:nvPr/>
        </p:nvSpPr>
        <p:spPr>
          <a:xfrm>
            <a:off x="1047750" y="373380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C) Biaya Azure dihitung berdasarkan bahasa pemrograman yang digunakan</a:t>
            </a:r>
            <a:endParaRPr/>
          </a:p>
        </p:txBody>
      </p:sp>
      <p:sp>
        <p:nvSpPr>
          <p:cNvPr id="315" name="Google Shape;315;p26"/>
          <p:cNvSpPr txBox="1"/>
          <p:nvPr/>
        </p:nvSpPr>
        <p:spPr>
          <a:xfrm>
            <a:off x="1047750" y="423862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D) Azure membebankan tarif tetap tanpa memandang volume komputasi</a:t>
            </a:r>
            <a:endParaRPr/>
          </a:p>
        </p:txBody>
      </p:sp>
      <p:pic>
        <p:nvPicPr>
          <p:cNvPr descr="image.png" id="316" name="Google Shape;316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7717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17" name="Google Shape;317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78142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18" name="Google Shape;318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42862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19" name="Google Shape;319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267075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26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13</a:t>
            </a:r>
            <a:endParaRPr/>
          </a:p>
        </p:txBody>
      </p:sp>
      <p:sp>
        <p:nvSpPr>
          <p:cNvPr id="321" name="Google Shape;321;p26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26" name="Google Shape;32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27"/>
          <p:cNvSpPr txBox="1"/>
          <p:nvPr/>
        </p:nvSpPr>
        <p:spPr>
          <a:xfrm>
            <a:off x="571500" y="1695450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Dalam ekosistem Azure, penulisan kode sumber atau pemrograman (coding) baru benar-benar diwajibkan ketika pengguna mengambil peran sebagai...</a:t>
            </a:r>
            <a:endParaRPr/>
          </a:p>
        </p:txBody>
      </p:sp>
      <p:pic>
        <p:nvPicPr>
          <p:cNvPr descr="image.png" id="328" name="Google Shape;328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243512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7"/>
          <p:cNvSpPr txBox="1"/>
          <p:nvPr/>
        </p:nvSpPr>
        <p:spPr>
          <a:xfrm>
            <a:off x="1209675" y="5219700"/>
            <a:ext cx="279082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C) Azure Developer</a:t>
            </a:r>
            <a:endParaRPr/>
          </a:p>
        </p:txBody>
      </p:sp>
      <p:sp>
        <p:nvSpPr>
          <p:cNvPr id="330" name="Google Shape;330;p27"/>
          <p:cNvSpPr txBox="1"/>
          <p:nvPr/>
        </p:nvSpPr>
        <p:spPr>
          <a:xfrm>
            <a:off x="1047750" y="27241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A) Azure Administrator</a:t>
            </a:r>
            <a:endParaRPr/>
          </a:p>
        </p:txBody>
      </p:sp>
      <p:sp>
        <p:nvSpPr>
          <p:cNvPr id="331" name="Google Shape;331;p27"/>
          <p:cNvSpPr txBox="1"/>
          <p:nvPr/>
        </p:nvSpPr>
        <p:spPr>
          <a:xfrm>
            <a:off x="1047750" y="3228975"/>
            <a:ext cx="10572900" cy="3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B) Azure Data Engineer</a:t>
            </a:r>
            <a:endParaRPr/>
          </a:p>
        </p:txBody>
      </p:sp>
      <p:sp>
        <p:nvSpPr>
          <p:cNvPr id="332" name="Google Shape;332;p27"/>
          <p:cNvSpPr txBox="1"/>
          <p:nvPr/>
        </p:nvSpPr>
        <p:spPr>
          <a:xfrm>
            <a:off x="1047750" y="373380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C) Azure Developer</a:t>
            </a:r>
            <a:endParaRPr/>
          </a:p>
        </p:txBody>
      </p:sp>
      <p:sp>
        <p:nvSpPr>
          <p:cNvPr id="333" name="Google Shape;333;p27"/>
          <p:cNvSpPr txBox="1"/>
          <p:nvPr/>
        </p:nvSpPr>
        <p:spPr>
          <a:xfrm>
            <a:off x="1047750" y="423862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D) Azure Solutions Architect</a:t>
            </a:r>
            <a:endParaRPr/>
          </a:p>
        </p:txBody>
      </p:sp>
      <p:pic>
        <p:nvPicPr>
          <p:cNvPr descr="image.png" id="334" name="Google Shape;334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7717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35" name="Google Shape;335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2766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36" name="Google Shape;336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42862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37" name="Google Shape;337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771900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7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14</a:t>
            </a:r>
            <a:endParaRPr/>
          </a:p>
        </p:txBody>
      </p:sp>
      <p:sp>
        <p:nvSpPr>
          <p:cNvPr id="339" name="Google Shape;339;p27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44" name="Google Shape;34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28"/>
          <p:cNvSpPr txBox="1"/>
          <p:nvPr/>
        </p:nvSpPr>
        <p:spPr>
          <a:xfrm>
            <a:off x="571500" y="1695450"/>
            <a:ext cx="8115300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Bagaimana cara kerja Azure Load Balancer sebagai sistem berbasis cloud?</a:t>
            </a:r>
            <a:endParaRPr/>
          </a:p>
        </p:txBody>
      </p:sp>
      <p:pic>
        <p:nvPicPr>
          <p:cNvPr descr="image.png" id="346" name="Google Shape;34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343525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28"/>
          <p:cNvSpPr txBox="1"/>
          <p:nvPr/>
        </p:nvSpPr>
        <p:spPr>
          <a:xfrm>
            <a:off x="1209675" y="5162550"/>
            <a:ext cx="10172700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B) Menerima permintaan klien, menentukan mesin mana yang mampu menanganinya, dan meneruskan permintaan tersebut</a:t>
            </a:r>
            <a:endParaRPr/>
          </a:p>
        </p:txBody>
      </p:sp>
      <p:sp>
        <p:nvSpPr>
          <p:cNvPr id="348" name="Google Shape;348;p28"/>
          <p:cNvSpPr txBox="1"/>
          <p:nvPr/>
        </p:nvSpPr>
        <p:spPr>
          <a:xfrm>
            <a:off x="1047750" y="23526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A) Menyimpan salinan data klien di berbagai server fisik secara merata</a:t>
            </a:r>
            <a:endParaRPr/>
          </a:p>
        </p:txBody>
      </p:sp>
      <p:sp>
        <p:nvSpPr>
          <p:cNvPr id="349" name="Google Shape;349;p28"/>
          <p:cNvSpPr txBox="1"/>
          <p:nvPr/>
        </p:nvSpPr>
        <p:spPr>
          <a:xfrm>
            <a:off x="1047750" y="2857500"/>
            <a:ext cx="10572750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B) Menerima permintaan klien, menentukan mesin mana yang mampu menanganinya, dan meneruskan permintaan tersebut</a:t>
            </a:r>
            <a:endParaRPr/>
          </a:p>
        </p:txBody>
      </p:sp>
      <p:sp>
        <p:nvSpPr>
          <p:cNvPr id="350" name="Google Shape;350;p28"/>
          <p:cNvSpPr txBox="1"/>
          <p:nvPr/>
        </p:nvSpPr>
        <p:spPr>
          <a:xfrm>
            <a:off x="1047750" y="36766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C) Menghalangi traffic dari wilayah geografis tertentu yang dicurigai sebagai spam</a:t>
            </a:r>
            <a:endParaRPr/>
          </a:p>
        </p:txBody>
      </p:sp>
      <p:sp>
        <p:nvSpPr>
          <p:cNvPr id="351" name="Google Shape;351;p28"/>
          <p:cNvSpPr txBox="1"/>
          <p:nvPr/>
        </p:nvSpPr>
        <p:spPr>
          <a:xfrm>
            <a:off x="1047750" y="41814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D) Mengurangi ukuran file aplikasi sebelum disebarkan ke pengguna</a:t>
            </a:r>
            <a:endParaRPr/>
          </a:p>
        </p:txBody>
      </p:sp>
      <p:pic>
        <p:nvPicPr>
          <p:cNvPr descr="image.png" id="352" name="Google Shape;352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4003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53" name="Google Shape;353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7242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54" name="Google Shape;354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42291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55" name="Google Shape;355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2895600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28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15</a:t>
            </a:r>
            <a:endParaRPr/>
          </a:p>
        </p:txBody>
      </p:sp>
      <p:sp>
        <p:nvSpPr>
          <p:cNvPr id="357" name="Google Shape;357;p28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62" name="Google Shape;36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29"/>
          <p:cNvSpPr txBox="1"/>
          <p:nvPr/>
        </p:nvSpPr>
        <p:spPr>
          <a:xfrm>
            <a:off x="571500" y="1695450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Jika seorang pengembang ingin menyematkan (embed) fungsionalitas pencarian pintar ke dalam aplikasi kustom yang mereka buat, layanan Azure apa yang paling tepat digunakan?</a:t>
            </a:r>
            <a:endParaRPr/>
          </a:p>
        </p:txBody>
      </p:sp>
      <p:pic>
        <p:nvPicPr>
          <p:cNvPr descr="image.png" id="364" name="Google Shape;364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243512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29"/>
          <p:cNvSpPr txBox="1"/>
          <p:nvPr/>
        </p:nvSpPr>
        <p:spPr>
          <a:xfrm>
            <a:off x="1209675" y="5219700"/>
            <a:ext cx="244792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B) Azure Search</a:t>
            </a:r>
            <a:endParaRPr/>
          </a:p>
        </p:txBody>
      </p:sp>
      <p:sp>
        <p:nvSpPr>
          <p:cNvPr id="366" name="Google Shape;366;p29"/>
          <p:cNvSpPr txBox="1"/>
          <p:nvPr/>
        </p:nvSpPr>
        <p:spPr>
          <a:xfrm>
            <a:off x="1047750" y="27241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A) Azure API Management</a:t>
            </a:r>
            <a:endParaRPr/>
          </a:p>
        </p:txBody>
      </p:sp>
      <p:sp>
        <p:nvSpPr>
          <p:cNvPr id="367" name="Google Shape;367;p29"/>
          <p:cNvSpPr txBox="1"/>
          <p:nvPr/>
        </p:nvSpPr>
        <p:spPr>
          <a:xfrm>
            <a:off x="1047750" y="32289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B) Azure Search</a:t>
            </a:r>
            <a:endParaRPr/>
          </a:p>
        </p:txBody>
      </p:sp>
      <p:sp>
        <p:nvSpPr>
          <p:cNvPr id="368" name="Google Shape;368;p29"/>
          <p:cNvSpPr txBox="1"/>
          <p:nvPr/>
        </p:nvSpPr>
        <p:spPr>
          <a:xfrm>
            <a:off x="1047750" y="373380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C) Azure Redis Cache</a:t>
            </a:r>
            <a:endParaRPr/>
          </a:p>
        </p:txBody>
      </p:sp>
      <p:sp>
        <p:nvSpPr>
          <p:cNvPr id="369" name="Google Shape;369;p29"/>
          <p:cNvSpPr txBox="1"/>
          <p:nvPr/>
        </p:nvSpPr>
        <p:spPr>
          <a:xfrm>
            <a:off x="1047750" y="423862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D) Azure Cosmos DB</a:t>
            </a:r>
            <a:endParaRPr/>
          </a:p>
        </p:txBody>
      </p:sp>
      <p:pic>
        <p:nvPicPr>
          <p:cNvPr descr="image.png" id="370" name="Google Shape;370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7717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71" name="Google Shape;371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78142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72" name="Google Shape;372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42862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73" name="Google Shape;373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267075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29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16</a:t>
            </a:r>
            <a:endParaRPr/>
          </a:p>
        </p:txBody>
      </p:sp>
      <p:sp>
        <p:nvSpPr>
          <p:cNvPr id="375" name="Google Shape;375;p29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80" name="Google Shape;38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0"/>
          <p:cNvSpPr txBox="1"/>
          <p:nvPr/>
        </p:nvSpPr>
        <p:spPr>
          <a:xfrm>
            <a:off x="571500" y="1695450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Dalam kategori "Ragam Produk", bagaimana status Azure saat dievaluasi dan dibandingkan dengan kompetitornya (AWS)?</a:t>
            </a:r>
            <a:endParaRPr/>
          </a:p>
        </p:txBody>
      </p:sp>
      <p:pic>
        <p:nvPicPr>
          <p:cNvPr descr="image.png" id="382" name="Google Shape;38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243512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30"/>
          <p:cNvSpPr txBox="1"/>
          <p:nvPr/>
        </p:nvSpPr>
        <p:spPr>
          <a:xfrm>
            <a:off x="1209675" y="5219700"/>
            <a:ext cx="783907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C) Ragam produk Azure dinilai "Terbatas" bila dibandingkan dengan AWS</a:t>
            </a:r>
            <a:endParaRPr/>
          </a:p>
        </p:txBody>
      </p:sp>
      <p:sp>
        <p:nvSpPr>
          <p:cNvPr id="384" name="Google Shape;384;p30"/>
          <p:cNvSpPr txBox="1"/>
          <p:nvPr/>
        </p:nvSpPr>
        <p:spPr>
          <a:xfrm>
            <a:off x="1047750" y="27241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A) Azure memiliki ragam produk yang "Luar Biasa" melebihi AWS</a:t>
            </a:r>
            <a:endParaRPr/>
          </a:p>
        </p:txBody>
      </p:sp>
      <p:sp>
        <p:nvSpPr>
          <p:cNvPr id="385" name="Google Shape;385;p30"/>
          <p:cNvSpPr txBox="1"/>
          <p:nvPr/>
        </p:nvSpPr>
        <p:spPr>
          <a:xfrm>
            <a:off x="1047750" y="32289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B) Keduanya seimbang pada tingkat "Sangat Baik"</a:t>
            </a:r>
            <a:endParaRPr/>
          </a:p>
        </p:txBody>
      </p:sp>
      <p:sp>
        <p:nvSpPr>
          <p:cNvPr id="386" name="Google Shape;386;p30"/>
          <p:cNvSpPr txBox="1"/>
          <p:nvPr/>
        </p:nvSpPr>
        <p:spPr>
          <a:xfrm>
            <a:off x="1047750" y="373380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C) Ragam produk Azure dinilai "Terbatas" bila dibandingkan dengan AWS</a:t>
            </a:r>
            <a:endParaRPr/>
          </a:p>
        </p:txBody>
      </p:sp>
      <p:sp>
        <p:nvSpPr>
          <p:cNvPr id="387" name="Google Shape;387;p30"/>
          <p:cNvSpPr txBox="1"/>
          <p:nvPr/>
        </p:nvSpPr>
        <p:spPr>
          <a:xfrm>
            <a:off x="1047750" y="423862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D) Azure tidak menyediakan ragam produk di luar layanan basis data</a:t>
            </a:r>
            <a:endParaRPr/>
          </a:p>
        </p:txBody>
      </p:sp>
      <p:pic>
        <p:nvPicPr>
          <p:cNvPr descr="image.png" id="388" name="Google Shape;388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7717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89" name="Google Shape;389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2766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90" name="Google Shape;390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42862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91" name="Google Shape;391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771900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30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17</a:t>
            </a:r>
            <a:endParaRPr/>
          </a:p>
        </p:txBody>
      </p:sp>
      <p:sp>
        <p:nvSpPr>
          <p:cNvPr id="393" name="Google Shape;393;p30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98" name="Google Shape;39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31"/>
          <p:cNvSpPr txBox="1"/>
          <p:nvPr/>
        </p:nvSpPr>
        <p:spPr>
          <a:xfrm>
            <a:off x="571500" y="1695450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Layanan pengiriman konten (Content Delivery) Azure mengandalkan jaringan yang terdistribusi secara global. Apa fungsi utama dari layanan tersebut?</a:t>
            </a:r>
            <a:endParaRPr/>
          </a:p>
        </p:txBody>
      </p:sp>
      <p:pic>
        <p:nvPicPr>
          <p:cNvPr descr="image.png" id="400" name="Google Shape;400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243512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1"/>
          <p:cNvSpPr txBox="1"/>
          <p:nvPr/>
        </p:nvSpPr>
        <p:spPr>
          <a:xfrm>
            <a:off x="1209675" y="5219700"/>
            <a:ext cx="76581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B) Cache konten, layanan streaming on-demand, dan pemutaran media</a:t>
            </a:r>
            <a:endParaRPr/>
          </a:p>
        </p:txBody>
      </p:sp>
      <p:sp>
        <p:nvSpPr>
          <p:cNvPr id="402" name="Google Shape;402;p31"/>
          <p:cNvSpPr txBox="1"/>
          <p:nvPr/>
        </p:nvSpPr>
        <p:spPr>
          <a:xfrm>
            <a:off x="1047750" y="27241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A) Komputasi machine learning waktu-nyata</a:t>
            </a:r>
            <a:endParaRPr/>
          </a:p>
        </p:txBody>
      </p:sp>
      <p:sp>
        <p:nvSpPr>
          <p:cNvPr id="403" name="Google Shape;403;p31"/>
          <p:cNvSpPr txBox="1"/>
          <p:nvPr/>
        </p:nvSpPr>
        <p:spPr>
          <a:xfrm>
            <a:off x="1047750" y="32289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B) Cache konten, layanan streaming on-demand, dan pemutaran media</a:t>
            </a:r>
            <a:endParaRPr/>
          </a:p>
        </p:txBody>
      </p:sp>
      <p:sp>
        <p:nvSpPr>
          <p:cNvPr id="404" name="Google Shape;404;p31"/>
          <p:cNvSpPr txBox="1"/>
          <p:nvPr/>
        </p:nvSpPr>
        <p:spPr>
          <a:xfrm>
            <a:off x="1047750" y="373380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C) Enkripsi ujung-ke-ujung (E2E) untuk data sensitif</a:t>
            </a:r>
            <a:endParaRPr/>
          </a:p>
        </p:txBody>
      </p:sp>
      <p:sp>
        <p:nvSpPr>
          <p:cNvPr id="405" name="Google Shape;405;p31"/>
          <p:cNvSpPr txBox="1"/>
          <p:nvPr/>
        </p:nvSpPr>
        <p:spPr>
          <a:xfrm>
            <a:off x="1047750" y="423862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D) Pencadangan dan pemulihan (backup &amp; recovery) server fisik</a:t>
            </a:r>
            <a:endParaRPr/>
          </a:p>
        </p:txBody>
      </p:sp>
      <p:pic>
        <p:nvPicPr>
          <p:cNvPr descr="image.png" id="406" name="Google Shape;406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7717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07" name="Google Shape;407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78142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08" name="Google Shape;408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42862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09" name="Google Shape;409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267075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31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18</a:t>
            </a:r>
            <a:endParaRPr/>
          </a:p>
        </p:txBody>
      </p:sp>
      <p:sp>
        <p:nvSpPr>
          <p:cNvPr id="411" name="Google Shape;411;p31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16" name="Google Shape;41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2"/>
          <p:cNvSpPr txBox="1"/>
          <p:nvPr/>
        </p:nvSpPr>
        <p:spPr>
          <a:xfrm>
            <a:off x="571500" y="1695450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Pada Azure Kubernetes Service (AKS), versi Kubernetes berapakah yang secara spesifik didukung penuh beserta fitur tambahan seperti driver CSI dan RuntimeClass?</a:t>
            </a:r>
            <a:endParaRPr/>
          </a:p>
        </p:txBody>
      </p:sp>
      <p:pic>
        <p:nvPicPr>
          <p:cNvPr descr="image.png" id="418" name="Google Shape;418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243512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2"/>
          <p:cNvSpPr txBox="1"/>
          <p:nvPr/>
        </p:nvSpPr>
        <p:spPr>
          <a:xfrm>
            <a:off x="1209675" y="5219700"/>
            <a:ext cx="27813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D) Kubernetes 1.25</a:t>
            </a:r>
            <a:endParaRPr/>
          </a:p>
        </p:txBody>
      </p:sp>
      <p:sp>
        <p:nvSpPr>
          <p:cNvPr id="420" name="Google Shape;420;p32"/>
          <p:cNvSpPr txBox="1"/>
          <p:nvPr/>
        </p:nvSpPr>
        <p:spPr>
          <a:xfrm>
            <a:off x="1047750" y="27241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A) Kubernetes 1.10</a:t>
            </a:r>
            <a:endParaRPr/>
          </a:p>
        </p:txBody>
      </p:sp>
      <p:sp>
        <p:nvSpPr>
          <p:cNvPr id="421" name="Google Shape;421;p32"/>
          <p:cNvSpPr txBox="1"/>
          <p:nvPr/>
        </p:nvSpPr>
        <p:spPr>
          <a:xfrm>
            <a:off x="1047750" y="32289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B) Kubernetes 1.15</a:t>
            </a:r>
            <a:endParaRPr/>
          </a:p>
        </p:txBody>
      </p:sp>
      <p:sp>
        <p:nvSpPr>
          <p:cNvPr id="422" name="Google Shape;422;p32"/>
          <p:cNvSpPr txBox="1"/>
          <p:nvPr/>
        </p:nvSpPr>
        <p:spPr>
          <a:xfrm>
            <a:off x="1047750" y="373380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C) Kubernetes 1.20</a:t>
            </a:r>
            <a:endParaRPr/>
          </a:p>
        </p:txBody>
      </p:sp>
      <p:sp>
        <p:nvSpPr>
          <p:cNvPr id="423" name="Google Shape;423;p32"/>
          <p:cNvSpPr txBox="1"/>
          <p:nvPr/>
        </p:nvSpPr>
        <p:spPr>
          <a:xfrm>
            <a:off x="1047750" y="423862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D) Kubernetes 1.25</a:t>
            </a:r>
            <a:endParaRPr/>
          </a:p>
        </p:txBody>
      </p:sp>
      <p:pic>
        <p:nvPicPr>
          <p:cNvPr descr="image.png" id="424" name="Google Shape;424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7717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25" name="Google Shape;425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2766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26" name="Google Shape;426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78142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27" name="Google Shape;427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4276725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32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19</a:t>
            </a:r>
            <a:endParaRPr/>
          </a:p>
        </p:txBody>
      </p:sp>
      <p:sp>
        <p:nvSpPr>
          <p:cNvPr id="429" name="Google Shape;429;p32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34" name="Google Shape;43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3"/>
          <p:cNvSpPr txBox="1"/>
          <p:nvPr/>
        </p:nvSpPr>
        <p:spPr>
          <a:xfrm>
            <a:off x="571500" y="1695450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Selain fitur infrastruktur (IaaS), salah satu kemampuan Hybrid Integration milik Azure memungkinkan pusat data Azure untuk terhubung langsung dengan apa?</a:t>
            </a:r>
            <a:endParaRPr/>
          </a:p>
        </p:txBody>
      </p:sp>
      <p:pic>
        <p:nvPicPr>
          <p:cNvPr descr="image.png" id="436" name="Google Shape;436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6775" y="5243512"/>
            <a:ext cx="2000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33"/>
          <p:cNvSpPr txBox="1"/>
          <p:nvPr/>
        </p:nvSpPr>
        <p:spPr>
          <a:xfrm>
            <a:off x="1209675" y="5219700"/>
            <a:ext cx="926782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078D4"/>
                </a:solidFill>
                <a:latin typeface="Lato"/>
                <a:ea typeface="Lato"/>
                <a:cs typeface="Lato"/>
                <a:sym typeface="Lato"/>
              </a:rPr>
              <a:t>Jawaban: C) Infrastruktur on-premise untuk layanan pencadangan (backup) dan pemulihan server</a:t>
            </a:r>
            <a:endParaRPr/>
          </a:p>
        </p:txBody>
      </p:sp>
      <p:sp>
        <p:nvSpPr>
          <p:cNvPr id="438" name="Google Shape;438;p33"/>
          <p:cNvSpPr txBox="1"/>
          <p:nvPr/>
        </p:nvSpPr>
        <p:spPr>
          <a:xfrm>
            <a:off x="1047750" y="272415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A) Papan sirkuit lokal milik klien</a:t>
            </a:r>
            <a:endParaRPr/>
          </a:p>
        </p:txBody>
      </p:sp>
      <p:sp>
        <p:nvSpPr>
          <p:cNvPr id="439" name="Google Shape;439;p33"/>
          <p:cNvSpPr txBox="1"/>
          <p:nvPr/>
        </p:nvSpPr>
        <p:spPr>
          <a:xfrm>
            <a:off x="1047750" y="322897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B) Jaringan sosial internal perusahaan</a:t>
            </a:r>
            <a:endParaRPr/>
          </a:p>
        </p:txBody>
      </p:sp>
      <p:sp>
        <p:nvSpPr>
          <p:cNvPr id="440" name="Google Shape;440;p33"/>
          <p:cNvSpPr txBox="1"/>
          <p:nvPr/>
        </p:nvSpPr>
        <p:spPr>
          <a:xfrm>
            <a:off x="1047750" y="3733800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C) Infrastruktur on-premise untuk layanan pencadangan (backup) dan pemulihan server</a:t>
            </a:r>
            <a:endParaRPr/>
          </a:p>
        </p:txBody>
      </p:sp>
      <p:sp>
        <p:nvSpPr>
          <p:cNvPr id="441" name="Google Shape;441;p33"/>
          <p:cNvSpPr txBox="1"/>
          <p:nvPr/>
        </p:nvSpPr>
        <p:spPr>
          <a:xfrm>
            <a:off x="1047750" y="4238625"/>
            <a:ext cx="105727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D) Sistem operasi perangkat seluler langsung (mobile OS)</a:t>
            </a:r>
            <a:endParaRPr/>
          </a:p>
        </p:txBody>
      </p:sp>
      <p:pic>
        <p:nvPicPr>
          <p:cNvPr descr="image.png" id="442" name="Google Shape;442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77177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43" name="Google Shape;443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2766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44" name="Google Shape;444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42862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45" name="Google Shape;445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771900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33"/>
          <p:cNvSpPr txBox="1"/>
          <p:nvPr/>
        </p:nvSpPr>
        <p:spPr>
          <a:xfrm>
            <a:off x="571500" y="571500"/>
            <a:ext cx="1160145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Pertanyaan 20</a:t>
            </a:r>
            <a:endParaRPr/>
          </a:p>
        </p:txBody>
      </p:sp>
      <p:sp>
        <p:nvSpPr>
          <p:cNvPr id="447" name="Google Shape;447;p33"/>
          <p:cNvSpPr/>
          <p:nvPr/>
        </p:nvSpPr>
        <p:spPr>
          <a:xfrm>
            <a:off x="571500" y="1285875"/>
            <a:ext cx="11049000" cy="28575"/>
          </a:xfrm>
          <a:prstGeom prst="rect">
            <a:avLst/>
          </a:prstGeom>
          <a:solidFill>
            <a:srgbClr val="0078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52" name="Google Shape;4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34"/>
          <p:cNvSpPr txBox="1"/>
          <p:nvPr/>
        </p:nvSpPr>
        <p:spPr>
          <a:xfrm>
            <a:off x="571500" y="571500"/>
            <a:ext cx="5550693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0078D4"/>
                </a:solidFill>
                <a:latin typeface="Poppins"/>
                <a:ea typeface="Poppins"/>
                <a:cs typeface="Poppins"/>
                <a:sym typeface="Poppins"/>
              </a:rPr>
              <a:t>Selamat!</a:t>
            </a:r>
            <a:endParaRPr/>
          </a:p>
        </p:txBody>
      </p:sp>
      <p:pic>
        <p:nvPicPr>
          <p:cNvPr descr="image.png" id="454" name="Google Shape;454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4125" y="0"/>
            <a:ext cx="58578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4"/>
          <p:cNvSpPr txBox="1"/>
          <p:nvPr/>
        </p:nvSpPr>
        <p:spPr>
          <a:xfrm>
            <a:off x="571500" y="1762125"/>
            <a:ext cx="486727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Anda telah menyelesaikan </a:t>
            </a:r>
            <a:r>
              <a:rPr b="1" i="0" lang="en-US" sz="180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Kuis Microsoft Azure</a:t>
            </a:r>
            <a:r>
              <a:rPr b="0" i="0" lang="en-US" sz="180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/>
          </a:p>
        </p:txBody>
      </p:sp>
      <p:sp>
        <p:nvSpPr>
          <p:cNvPr id="456" name="Google Shape;456;p34"/>
          <p:cNvSpPr txBox="1"/>
          <p:nvPr/>
        </p:nvSpPr>
        <p:spPr>
          <a:xfrm>
            <a:off x="571500" y="2295525"/>
            <a:ext cx="5286375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Terus tingkatkan kemampuan komputasi awan Anda untuk masa depan yang lebih baik, terstruktur, dan efisien!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