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6858000" cx="12192000"/>
  <p:notesSz cx="6858000" cy="9144000"/>
  <p:embeddedFontLst>
    <p:embeddedFont>
      <p:font typeface="Playfair Display"/>
      <p:regular r:id="rId28"/>
      <p:bold r:id="rId29"/>
      <p:italic r:id="rId30"/>
      <p:boldItalic r:id="rId31"/>
    </p:embeddedFont>
    <p:embeddedFont>
      <p:font typeface="Open Sans SemiBold"/>
      <p:regular r:id="rId32"/>
      <p:bold r:id="rId33"/>
      <p:italic r:id="rId34"/>
      <p:boldItalic r:id="rId35"/>
    </p:embeddedFont>
    <p:embeddedFont>
      <p:font typeface="Open Sans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PlayfairDisplay-regular.fntdata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PlayfairDisplay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PlayfairDisplay-boldItalic.fntdata"/><Relationship Id="rId30" Type="http://schemas.openxmlformats.org/officeDocument/2006/relationships/font" Target="fonts/PlayfairDisplay-italic.fntdata"/><Relationship Id="rId11" Type="http://schemas.openxmlformats.org/officeDocument/2006/relationships/slide" Target="slides/slide6.xml"/><Relationship Id="rId33" Type="http://schemas.openxmlformats.org/officeDocument/2006/relationships/font" Target="fonts/OpenSansSemiBold-bold.fntdata"/><Relationship Id="rId10" Type="http://schemas.openxmlformats.org/officeDocument/2006/relationships/slide" Target="slides/slide5.xml"/><Relationship Id="rId32" Type="http://schemas.openxmlformats.org/officeDocument/2006/relationships/font" Target="fonts/OpenSansSemiBold-regular.fntdata"/><Relationship Id="rId13" Type="http://schemas.openxmlformats.org/officeDocument/2006/relationships/slide" Target="slides/slide8.xml"/><Relationship Id="rId35" Type="http://schemas.openxmlformats.org/officeDocument/2006/relationships/font" Target="fonts/OpenSansSemiBold-boldItalic.fntdata"/><Relationship Id="rId12" Type="http://schemas.openxmlformats.org/officeDocument/2006/relationships/slide" Target="slides/slide7.xml"/><Relationship Id="rId34" Type="http://schemas.openxmlformats.org/officeDocument/2006/relationships/font" Target="fonts/OpenSansSemiBold-italic.fntdata"/><Relationship Id="rId15" Type="http://schemas.openxmlformats.org/officeDocument/2006/relationships/slide" Target="slides/slide10.xml"/><Relationship Id="rId37" Type="http://schemas.openxmlformats.org/officeDocument/2006/relationships/font" Target="fonts/OpenSans-bold.fntdata"/><Relationship Id="rId14" Type="http://schemas.openxmlformats.org/officeDocument/2006/relationships/slide" Target="slides/slide9.xml"/><Relationship Id="rId36" Type="http://schemas.openxmlformats.org/officeDocument/2006/relationships/font" Target="fonts/OpenSans-regular.fntdata"/><Relationship Id="rId17" Type="http://schemas.openxmlformats.org/officeDocument/2006/relationships/slide" Target="slides/slide12.xml"/><Relationship Id="rId39" Type="http://schemas.openxmlformats.org/officeDocument/2006/relationships/font" Target="fonts/OpenSans-boldItalic.fntdata"/><Relationship Id="rId16" Type="http://schemas.openxmlformats.org/officeDocument/2006/relationships/slide" Target="slides/slide11.xml"/><Relationship Id="rId38" Type="http://schemas.openxmlformats.org/officeDocument/2006/relationships/font" Target="fonts/OpenSans-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14.png"/><Relationship Id="rId5" Type="http://schemas.openxmlformats.org/officeDocument/2006/relationships/image" Target="../media/image10.png"/><Relationship Id="rId6" Type="http://schemas.openxmlformats.org/officeDocument/2006/relationships/image" Target="../media/image7.png"/><Relationship Id="rId7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8.png"/><Relationship Id="rId5" Type="http://schemas.openxmlformats.org/officeDocument/2006/relationships/image" Target="../media/image2.png"/><Relationship Id="rId6" Type="http://schemas.openxmlformats.org/officeDocument/2006/relationships/image" Target="../media/image12.png"/><Relationship Id="rId7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16.png"/><Relationship Id="rId5" Type="http://schemas.openxmlformats.org/officeDocument/2006/relationships/image" Target="../media/image13.png"/><Relationship Id="rId6" Type="http://schemas.openxmlformats.org/officeDocument/2006/relationships/image" Target="../media/image9.png"/><Relationship Id="rId7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5" Type="http://schemas.openxmlformats.org/officeDocument/2006/relationships/image" Target="../media/image41.png"/><Relationship Id="rId6" Type="http://schemas.openxmlformats.org/officeDocument/2006/relationships/image" Target="../media/image24.png"/><Relationship Id="rId7" Type="http://schemas.openxmlformats.org/officeDocument/2006/relationships/image" Target="../media/image1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Relationship Id="rId4" Type="http://schemas.openxmlformats.org/officeDocument/2006/relationships/image" Target="../media/image27.png"/><Relationship Id="rId5" Type="http://schemas.openxmlformats.org/officeDocument/2006/relationships/image" Target="../media/image21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35.png"/><Relationship Id="rId5" Type="http://schemas.openxmlformats.org/officeDocument/2006/relationships/image" Target="../media/image29.png"/><Relationship Id="rId6" Type="http://schemas.openxmlformats.org/officeDocument/2006/relationships/image" Target="../media/image20.png"/><Relationship Id="rId7" Type="http://schemas.openxmlformats.org/officeDocument/2006/relationships/image" Target="../media/image2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Relationship Id="rId4" Type="http://schemas.openxmlformats.org/officeDocument/2006/relationships/image" Target="../media/image26.png"/><Relationship Id="rId5" Type="http://schemas.openxmlformats.org/officeDocument/2006/relationships/image" Target="../media/image43.png"/><Relationship Id="rId6" Type="http://schemas.openxmlformats.org/officeDocument/2006/relationships/image" Target="../media/image30.png"/><Relationship Id="rId7" Type="http://schemas.openxmlformats.org/officeDocument/2006/relationships/image" Target="../media/image3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Relationship Id="rId4" Type="http://schemas.openxmlformats.org/officeDocument/2006/relationships/image" Target="../media/image23.png"/><Relationship Id="rId5" Type="http://schemas.openxmlformats.org/officeDocument/2006/relationships/image" Target="../media/image22.png"/><Relationship Id="rId6" Type="http://schemas.openxmlformats.org/officeDocument/2006/relationships/image" Target="../media/image32.png"/><Relationship Id="rId7" Type="http://schemas.openxmlformats.org/officeDocument/2006/relationships/image" Target="../media/image3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Relationship Id="rId4" Type="http://schemas.openxmlformats.org/officeDocument/2006/relationships/image" Target="../media/image28.png"/><Relationship Id="rId5" Type="http://schemas.openxmlformats.org/officeDocument/2006/relationships/image" Target="../media/image33.png"/><Relationship Id="rId6" Type="http://schemas.openxmlformats.org/officeDocument/2006/relationships/image" Target="../media/image38.png"/><Relationship Id="rId7" Type="http://schemas.openxmlformats.org/officeDocument/2006/relationships/image" Target="../media/image4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Relationship Id="rId4" Type="http://schemas.openxmlformats.org/officeDocument/2006/relationships/image" Target="../media/image37.png"/><Relationship Id="rId5" Type="http://schemas.openxmlformats.org/officeDocument/2006/relationships/image" Target="../media/image36.png"/><Relationship Id="rId6" Type="http://schemas.openxmlformats.org/officeDocument/2006/relationships/image" Target="../media/image40.png"/><Relationship Id="rId7" Type="http://schemas.openxmlformats.org/officeDocument/2006/relationships/image" Target="../media/image3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Relationship Id="rId4" Type="http://schemas.openxmlformats.org/officeDocument/2006/relationships/image" Target="../media/image50.png"/><Relationship Id="rId5" Type="http://schemas.openxmlformats.org/officeDocument/2006/relationships/image" Target="../media/image47.png"/><Relationship Id="rId6" Type="http://schemas.openxmlformats.org/officeDocument/2006/relationships/image" Target="../media/image45.png"/><Relationship Id="rId7" Type="http://schemas.openxmlformats.org/officeDocument/2006/relationships/image" Target="../media/image4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Relationship Id="rId4" Type="http://schemas.openxmlformats.org/officeDocument/2006/relationships/image" Target="../media/image46.png"/><Relationship Id="rId5" Type="http://schemas.openxmlformats.org/officeDocument/2006/relationships/image" Target="../media/image44.png"/><Relationship Id="rId6" Type="http://schemas.openxmlformats.org/officeDocument/2006/relationships/image" Target="../media/image52.png"/><Relationship Id="rId7" Type="http://schemas.openxmlformats.org/officeDocument/2006/relationships/image" Target="../media/image6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Relationship Id="rId4" Type="http://schemas.openxmlformats.org/officeDocument/2006/relationships/image" Target="../media/image49.png"/><Relationship Id="rId5" Type="http://schemas.openxmlformats.org/officeDocument/2006/relationships/image" Target="../media/image56.png"/><Relationship Id="rId6" Type="http://schemas.openxmlformats.org/officeDocument/2006/relationships/image" Target="../media/image55.png"/><Relationship Id="rId7" Type="http://schemas.openxmlformats.org/officeDocument/2006/relationships/image" Target="../media/image5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png"/><Relationship Id="rId4" Type="http://schemas.openxmlformats.org/officeDocument/2006/relationships/image" Target="../media/image57.png"/><Relationship Id="rId5" Type="http://schemas.openxmlformats.org/officeDocument/2006/relationships/image" Target="../media/image51.png"/><Relationship Id="rId6" Type="http://schemas.openxmlformats.org/officeDocument/2006/relationships/image" Target="../media/image59.png"/><Relationship Id="rId7" Type="http://schemas.openxmlformats.org/officeDocument/2006/relationships/image" Target="../media/image6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png"/><Relationship Id="rId4" Type="http://schemas.openxmlformats.org/officeDocument/2006/relationships/image" Target="../media/image54.png"/><Relationship Id="rId5" Type="http://schemas.openxmlformats.org/officeDocument/2006/relationships/image" Target="../media/image58.png"/><Relationship Id="rId6" Type="http://schemas.openxmlformats.org/officeDocument/2006/relationships/image" Target="../media/image65.png"/><Relationship Id="rId7" Type="http://schemas.openxmlformats.org/officeDocument/2006/relationships/image" Target="../media/image6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1.png"/><Relationship Id="rId4" Type="http://schemas.openxmlformats.org/officeDocument/2006/relationships/image" Target="../media/image82.png"/><Relationship Id="rId5" Type="http://schemas.openxmlformats.org/officeDocument/2006/relationships/image" Target="../media/image67.png"/><Relationship Id="rId6" Type="http://schemas.openxmlformats.org/officeDocument/2006/relationships/image" Target="../media/image64.png"/><Relationship Id="rId7" Type="http://schemas.openxmlformats.org/officeDocument/2006/relationships/image" Target="../media/image8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1.png"/><Relationship Id="rId4" Type="http://schemas.openxmlformats.org/officeDocument/2006/relationships/image" Target="../media/image68.png"/><Relationship Id="rId5" Type="http://schemas.openxmlformats.org/officeDocument/2006/relationships/image" Target="../media/image71.png"/><Relationship Id="rId6" Type="http://schemas.openxmlformats.org/officeDocument/2006/relationships/image" Target="../media/image70.png"/><Relationship Id="rId7" Type="http://schemas.openxmlformats.org/officeDocument/2006/relationships/image" Target="../media/image6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1.png"/><Relationship Id="rId4" Type="http://schemas.openxmlformats.org/officeDocument/2006/relationships/image" Target="../media/image62.png"/><Relationship Id="rId5" Type="http://schemas.openxmlformats.org/officeDocument/2006/relationships/image" Target="../media/image75.png"/><Relationship Id="rId6" Type="http://schemas.openxmlformats.org/officeDocument/2006/relationships/image" Target="../media/image74.png"/><Relationship Id="rId7" Type="http://schemas.openxmlformats.org/officeDocument/2006/relationships/image" Target="../media/image7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1.png"/><Relationship Id="rId4" Type="http://schemas.openxmlformats.org/officeDocument/2006/relationships/image" Target="../media/image83.png"/><Relationship Id="rId5" Type="http://schemas.openxmlformats.org/officeDocument/2006/relationships/image" Target="../media/image72.png"/><Relationship Id="rId6" Type="http://schemas.openxmlformats.org/officeDocument/2006/relationships/image" Target="../media/image69.png"/><Relationship Id="rId7" Type="http://schemas.openxmlformats.org/officeDocument/2006/relationships/image" Target="../media/image8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1.png"/><Relationship Id="rId4" Type="http://schemas.openxmlformats.org/officeDocument/2006/relationships/image" Target="../media/image79.png"/><Relationship Id="rId5" Type="http://schemas.openxmlformats.org/officeDocument/2006/relationships/image" Target="../media/image78.png"/><Relationship Id="rId6" Type="http://schemas.openxmlformats.org/officeDocument/2006/relationships/image" Target="../media/image76.png"/><Relationship Id="rId7" Type="http://schemas.openxmlformats.org/officeDocument/2006/relationships/image" Target="../media/image7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1.png"/><Relationship Id="rId4" Type="http://schemas.openxmlformats.org/officeDocument/2006/relationships/image" Target="../media/image8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2B5B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84" name="Google Shape;8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85" name="Google Shape;85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38812" y="1500187"/>
            <a:ext cx="714375" cy="9525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/>
          <p:cNvSpPr txBox="1"/>
          <p:nvPr/>
        </p:nvSpPr>
        <p:spPr>
          <a:xfrm>
            <a:off x="4238625" y="3948112"/>
            <a:ext cx="37147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E4DCCF"/>
                </a:solidFill>
                <a:latin typeface="Open Sans"/>
                <a:ea typeface="Open Sans"/>
                <a:cs typeface="Open Sans"/>
                <a:sym typeface="Open Sans"/>
              </a:rPr>
              <a:t>Topik: Modal dan Pendapatan</a:t>
            </a:r>
            <a:endParaRPr/>
          </a:p>
        </p:txBody>
      </p:sp>
      <p:sp>
        <p:nvSpPr>
          <p:cNvPr id="87" name="Google Shape;87;p13"/>
          <p:cNvSpPr txBox="1"/>
          <p:nvPr/>
        </p:nvSpPr>
        <p:spPr>
          <a:xfrm>
            <a:off x="4305300" y="4957762"/>
            <a:ext cx="3581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E4DCCF"/>
                </a:solidFill>
                <a:latin typeface="Open Sans"/>
                <a:ea typeface="Open Sans"/>
                <a:cs typeface="Open Sans"/>
                <a:sym typeface="Open Sans"/>
              </a:rPr>
              <a:t>Berdasarkan Materi Laporan Keuangan Akhir</a:t>
            </a:r>
            <a:endParaRPr/>
          </a:p>
        </p:txBody>
      </p:sp>
      <p:sp>
        <p:nvSpPr>
          <p:cNvPr id="88" name="Google Shape;88;p13"/>
          <p:cNvSpPr txBox="1"/>
          <p:nvPr/>
        </p:nvSpPr>
        <p:spPr>
          <a:xfrm>
            <a:off x="490299" y="2738437"/>
            <a:ext cx="112113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D4AD6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QUIZ </a:t>
            </a:r>
            <a:r>
              <a:rPr b="1" lang="en-US" sz="6000">
                <a:solidFill>
                  <a:srgbClr val="D4AD6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Financial Accounting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2B5B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93" name="Google Shape;9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94" name="Google Shape;94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328419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95" name="Google Shape;95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91250" y="328419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96" name="Google Shape;96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9600" y="433194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97" name="Google Shape;97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191250" y="4331940"/>
            <a:ext cx="539115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4"/>
          <p:cNvSpPr txBox="1"/>
          <p:nvPr/>
        </p:nvSpPr>
        <p:spPr>
          <a:xfrm>
            <a:off x="609600" y="2049809"/>
            <a:ext cx="10972800" cy="8533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Manakah pengeluaran berikut yang harus diperlakukan sebagai pengeluaran modal, meskipun sering dianggap biaya operasional?</a:t>
            </a:r>
            <a:endParaRPr/>
          </a:p>
        </p:txBody>
      </p:sp>
      <p:sp>
        <p:nvSpPr>
          <p:cNvPr id="99" name="Google Shape;99;p14"/>
          <p:cNvSpPr txBox="1"/>
          <p:nvPr/>
        </p:nvSpPr>
        <p:spPr>
          <a:xfrm>
            <a:off x="609600" y="5617815"/>
            <a:ext cx="109728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5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Kunci Jawaban: B (Biaya angkut aset tetap langsung menambah nilai aset tersebut)</a:t>
            </a:r>
            <a:endParaRPr/>
          </a:p>
        </p:txBody>
      </p:sp>
      <p:sp>
        <p:nvSpPr>
          <p:cNvPr id="100" name="Google Shape;100;p14"/>
          <p:cNvSpPr/>
          <p:nvPr/>
        </p:nvSpPr>
        <p:spPr>
          <a:xfrm>
            <a:off x="609600" y="5474940"/>
            <a:ext cx="10972800" cy="9525"/>
          </a:xfrm>
          <a:prstGeom prst="rect">
            <a:avLst/>
          </a:prstGeom>
          <a:solidFill>
            <a:srgbClr val="D4AD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4"/>
          <p:cNvSpPr txBox="1"/>
          <p:nvPr/>
        </p:nvSpPr>
        <p:spPr>
          <a:xfrm>
            <a:off x="857250" y="3531840"/>
            <a:ext cx="18097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A</a:t>
            </a:r>
            <a:endParaRPr/>
          </a:p>
        </p:txBody>
      </p:sp>
      <p:sp>
        <p:nvSpPr>
          <p:cNvPr id="102" name="Google Shape;102;p14"/>
          <p:cNvSpPr txBox="1"/>
          <p:nvPr/>
        </p:nvSpPr>
        <p:spPr>
          <a:xfrm>
            <a:off x="6438900" y="3531840"/>
            <a:ext cx="1714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B</a:t>
            </a:r>
            <a:endParaRPr/>
          </a:p>
        </p:txBody>
      </p:sp>
      <p:sp>
        <p:nvSpPr>
          <p:cNvPr id="103" name="Google Shape;103;p14"/>
          <p:cNvSpPr txBox="1"/>
          <p:nvPr/>
        </p:nvSpPr>
        <p:spPr>
          <a:xfrm>
            <a:off x="857250" y="4579590"/>
            <a:ext cx="1714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C</a:t>
            </a:r>
            <a:endParaRPr/>
          </a:p>
        </p:txBody>
      </p:sp>
      <p:sp>
        <p:nvSpPr>
          <p:cNvPr id="104" name="Google Shape;104;p14"/>
          <p:cNvSpPr txBox="1"/>
          <p:nvPr/>
        </p:nvSpPr>
        <p:spPr>
          <a:xfrm>
            <a:off x="6438900" y="4579590"/>
            <a:ext cx="20002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D</a:t>
            </a:r>
            <a:endParaRPr/>
          </a:p>
        </p:txBody>
      </p:sp>
      <p:sp>
        <p:nvSpPr>
          <p:cNvPr id="105" name="Google Shape;105;p14"/>
          <p:cNvSpPr txBox="1"/>
          <p:nvPr/>
        </p:nvSpPr>
        <p:spPr>
          <a:xfrm>
            <a:off x="609600" y="609600"/>
            <a:ext cx="11521440" cy="581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D4AD6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Pertanyaan 1</a:t>
            </a:r>
            <a:endParaRPr/>
          </a:p>
        </p:txBody>
      </p:sp>
      <p:sp>
        <p:nvSpPr>
          <p:cNvPr id="106" name="Google Shape;106;p14"/>
          <p:cNvSpPr/>
          <p:nvPr/>
        </p:nvSpPr>
        <p:spPr>
          <a:xfrm>
            <a:off x="609600" y="1266825"/>
            <a:ext cx="10972800" cy="19050"/>
          </a:xfrm>
          <a:prstGeom prst="rect">
            <a:avLst/>
          </a:prstGeom>
          <a:solidFill>
            <a:srgbClr val="D4AD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2B5B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11" name="Google Shape;111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2" name="Google Shape;112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328419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3" name="Google Shape;113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91250" y="328419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4" name="Google Shape;114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9600" y="433194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5" name="Google Shape;115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191250" y="4331940"/>
            <a:ext cx="539115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5"/>
          <p:cNvSpPr txBox="1"/>
          <p:nvPr/>
        </p:nvSpPr>
        <p:spPr>
          <a:xfrm>
            <a:off x="609600" y="2049809"/>
            <a:ext cx="10972800" cy="8533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Pengeluaran yang dikeluarkan selama pembentukan bisnis (biaya pendirian/preliminary expenses) harus dicatat sebagai:</a:t>
            </a:r>
            <a:endParaRPr/>
          </a:p>
        </p:txBody>
      </p:sp>
      <p:sp>
        <p:nvSpPr>
          <p:cNvPr id="117" name="Google Shape;117;p15"/>
          <p:cNvSpPr txBox="1"/>
          <p:nvPr/>
        </p:nvSpPr>
        <p:spPr>
          <a:xfrm>
            <a:off x="609600" y="5617815"/>
            <a:ext cx="109728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5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Kunci Jawaban: C (Pengeluaran awal pembentukan bisnis diperlakukan sebagai modal)</a:t>
            </a:r>
            <a:endParaRPr/>
          </a:p>
        </p:txBody>
      </p:sp>
      <p:sp>
        <p:nvSpPr>
          <p:cNvPr id="118" name="Google Shape;118;p15"/>
          <p:cNvSpPr/>
          <p:nvPr/>
        </p:nvSpPr>
        <p:spPr>
          <a:xfrm>
            <a:off x="609600" y="5474940"/>
            <a:ext cx="10972800" cy="9525"/>
          </a:xfrm>
          <a:prstGeom prst="rect">
            <a:avLst/>
          </a:prstGeom>
          <a:solidFill>
            <a:srgbClr val="D4AD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5"/>
          <p:cNvSpPr txBox="1"/>
          <p:nvPr/>
        </p:nvSpPr>
        <p:spPr>
          <a:xfrm>
            <a:off x="857250" y="3531840"/>
            <a:ext cx="18097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A</a:t>
            </a:r>
            <a:endParaRPr/>
          </a:p>
        </p:txBody>
      </p:sp>
      <p:sp>
        <p:nvSpPr>
          <p:cNvPr id="120" name="Google Shape;120;p15"/>
          <p:cNvSpPr txBox="1"/>
          <p:nvPr/>
        </p:nvSpPr>
        <p:spPr>
          <a:xfrm>
            <a:off x="6438900" y="3531840"/>
            <a:ext cx="1714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B</a:t>
            </a:r>
            <a:endParaRPr/>
          </a:p>
        </p:txBody>
      </p:sp>
      <p:sp>
        <p:nvSpPr>
          <p:cNvPr id="121" name="Google Shape;121;p15"/>
          <p:cNvSpPr txBox="1"/>
          <p:nvPr/>
        </p:nvSpPr>
        <p:spPr>
          <a:xfrm>
            <a:off x="857250" y="4579590"/>
            <a:ext cx="1714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C</a:t>
            </a:r>
            <a:endParaRPr/>
          </a:p>
        </p:txBody>
      </p:sp>
      <p:sp>
        <p:nvSpPr>
          <p:cNvPr id="122" name="Google Shape;122;p15"/>
          <p:cNvSpPr txBox="1"/>
          <p:nvPr/>
        </p:nvSpPr>
        <p:spPr>
          <a:xfrm>
            <a:off x="6438900" y="4579590"/>
            <a:ext cx="20002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D</a:t>
            </a:r>
            <a:endParaRPr/>
          </a:p>
        </p:txBody>
      </p:sp>
      <p:sp>
        <p:nvSpPr>
          <p:cNvPr id="123" name="Google Shape;123;p15"/>
          <p:cNvSpPr txBox="1"/>
          <p:nvPr/>
        </p:nvSpPr>
        <p:spPr>
          <a:xfrm>
            <a:off x="609600" y="609600"/>
            <a:ext cx="11521440" cy="581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D4AD6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Pertanyaan 2</a:t>
            </a:r>
            <a:endParaRPr/>
          </a:p>
        </p:txBody>
      </p:sp>
      <p:sp>
        <p:nvSpPr>
          <p:cNvPr id="124" name="Google Shape;124;p15"/>
          <p:cNvSpPr/>
          <p:nvPr/>
        </p:nvSpPr>
        <p:spPr>
          <a:xfrm>
            <a:off x="609600" y="1266825"/>
            <a:ext cx="10972800" cy="19050"/>
          </a:xfrm>
          <a:prstGeom prst="rect">
            <a:avLst/>
          </a:prstGeom>
          <a:solidFill>
            <a:srgbClr val="D4AD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2B5B"/>
        </a:solid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29" name="Google Shape;12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0" name="Google Shape;130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328419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1" name="Google Shape;131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91250" y="328419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2" name="Google Shape;132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9600" y="433194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3" name="Google Shape;133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191250" y="4331940"/>
            <a:ext cx="539115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6"/>
          <p:cNvSpPr txBox="1"/>
          <p:nvPr/>
        </p:nvSpPr>
        <p:spPr>
          <a:xfrm>
            <a:off x="609600" y="2049809"/>
            <a:ext cx="10972800" cy="8533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Saldo iklan besar yang manfaatnya dirasakan 4 tahun dan belum didebit ke Laba Rugi dicantumkan di:</a:t>
            </a:r>
            <a:endParaRPr/>
          </a:p>
        </p:txBody>
      </p:sp>
      <p:sp>
        <p:nvSpPr>
          <p:cNvPr id="135" name="Google Shape;135;p16"/>
          <p:cNvSpPr txBox="1"/>
          <p:nvPr/>
        </p:nvSpPr>
        <p:spPr>
          <a:xfrm>
            <a:off x="609600" y="5617815"/>
            <a:ext cx="109728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5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Kunci Jawaban: C (Sisanya muncul sebagai aset di Neraca sebagai beban ditangguhkan)</a:t>
            </a:r>
            <a:endParaRPr/>
          </a:p>
        </p:txBody>
      </p:sp>
      <p:sp>
        <p:nvSpPr>
          <p:cNvPr id="136" name="Google Shape;136;p16"/>
          <p:cNvSpPr/>
          <p:nvPr/>
        </p:nvSpPr>
        <p:spPr>
          <a:xfrm>
            <a:off x="609600" y="5474940"/>
            <a:ext cx="10972800" cy="9525"/>
          </a:xfrm>
          <a:prstGeom prst="rect">
            <a:avLst/>
          </a:prstGeom>
          <a:solidFill>
            <a:srgbClr val="D4AD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6"/>
          <p:cNvSpPr txBox="1"/>
          <p:nvPr/>
        </p:nvSpPr>
        <p:spPr>
          <a:xfrm>
            <a:off x="857250" y="3531840"/>
            <a:ext cx="18097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A</a:t>
            </a:r>
            <a:endParaRPr/>
          </a:p>
        </p:txBody>
      </p:sp>
      <p:sp>
        <p:nvSpPr>
          <p:cNvPr id="138" name="Google Shape;138;p16"/>
          <p:cNvSpPr txBox="1"/>
          <p:nvPr/>
        </p:nvSpPr>
        <p:spPr>
          <a:xfrm>
            <a:off x="6438900" y="3531840"/>
            <a:ext cx="1714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B</a:t>
            </a:r>
            <a:endParaRPr/>
          </a:p>
        </p:txBody>
      </p:sp>
      <p:sp>
        <p:nvSpPr>
          <p:cNvPr id="139" name="Google Shape;139;p16"/>
          <p:cNvSpPr txBox="1"/>
          <p:nvPr/>
        </p:nvSpPr>
        <p:spPr>
          <a:xfrm>
            <a:off x="857250" y="4579590"/>
            <a:ext cx="1714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C</a:t>
            </a:r>
            <a:endParaRPr/>
          </a:p>
        </p:txBody>
      </p:sp>
      <p:sp>
        <p:nvSpPr>
          <p:cNvPr id="140" name="Google Shape;140;p16"/>
          <p:cNvSpPr txBox="1"/>
          <p:nvPr/>
        </p:nvSpPr>
        <p:spPr>
          <a:xfrm>
            <a:off x="6438900" y="4579590"/>
            <a:ext cx="20002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D</a:t>
            </a:r>
            <a:endParaRPr/>
          </a:p>
        </p:txBody>
      </p:sp>
      <p:sp>
        <p:nvSpPr>
          <p:cNvPr id="141" name="Google Shape;141;p16"/>
          <p:cNvSpPr txBox="1"/>
          <p:nvPr/>
        </p:nvSpPr>
        <p:spPr>
          <a:xfrm>
            <a:off x="609600" y="609600"/>
            <a:ext cx="11521440" cy="581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D4AD6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Pertanyaan 3</a:t>
            </a:r>
            <a:endParaRPr/>
          </a:p>
        </p:txBody>
      </p:sp>
      <p:sp>
        <p:nvSpPr>
          <p:cNvPr id="142" name="Google Shape;142;p16"/>
          <p:cNvSpPr/>
          <p:nvPr/>
        </p:nvSpPr>
        <p:spPr>
          <a:xfrm>
            <a:off x="609600" y="1266825"/>
            <a:ext cx="10972800" cy="19050"/>
          </a:xfrm>
          <a:prstGeom prst="rect">
            <a:avLst/>
          </a:prstGeom>
          <a:solidFill>
            <a:srgbClr val="D4AD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2B5B"/>
        </a:solid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47" name="Google Shape;147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48" name="Google Shape;148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328419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49" name="Google Shape;149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91250" y="328419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50" name="Google Shape;150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9600" y="433194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51" name="Google Shape;151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191250" y="4331940"/>
            <a:ext cx="539115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7"/>
          <p:cNvSpPr txBox="1"/>
          <p:nvPr/>
        </p:nvSpPr>
        <p:spPr>
          <a:xfrm>
            <a:off x="609600" y="2049809"/>
            <a:ext cx="10972800" cy="8533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Manakah di antara berikut ini yang merupakan contoh utama dari penerimaan pendapatan?</a:t>
            </a:r>
            <a:endParaRPr/>
          </a:p>
        </p:txBody>
      </p:sp>
      <p:sp>
        <p:nvSpPr>
          <p:cNvPr id="153" name="Google Shape;153;p17"/>
          <p:cNvSpPr txBox="1"/>
          <p:nvPr/>
        </p:nvSpPr>
        <p:spPr>
          <a:xfrm>
            <a:off x="609600" y="5617815"/>
            <a:ext cx="109728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5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Kunci Jawaban: C (Komisi, bunga investasi, dan penjualan saham adalah penerimaan pendapatan)</a:t>
            </a:r>
            <a:endParaRPr/>
          </a:p>
        </p:txBody>
      </p:sp>
      <p:sp>
        <p:nvSpPr>
          <p:cNvPr id="154" name="Google Shape;154;p17"/>
          <p:cNvSpPr/>
          <p:nvPr/>
        </p:nvSpPr>
        <p:spPr>
          <a:xfrm>
            <a:off x="609600" y="5474940"/>
            <a:ext cx="10972800" cy="9525"/>
          </a:xfrm>
          <a:prstGeom prst="rect">
            <a:avLst/>
          </a:prstGeom>
          <a:solidFill>
            <a:srgbClr val="D4AD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7"/>
          <p:cNvSpPr txBox="1"/>
          <p:nvPr/>
        </p:nvSpPr>
        <p:spPr>
          <a:xfrm>
            <a:off x="857250" y="3531840"/>
            <a:ext cx="18097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A</a:t>
            </a:r>
            <a:endParaRPr/>
          </a:p>
        </p:txBody>
      </p:sp>
      <p:sp>
        <p:nvSpPr>
          <p:cNvPr id="156" name="Google Shape;156;p17"/>
          <p:cNvSpPr txBox="1"/>
          <p:nvPr/>
        </p:nvSpPr>
        <p:spPr>
          <a:xfrm>
            <a:off x="6438900" y="3531840"/>
            <a:ext cx="1714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B</a:t>
            </a:r>
            <a:endParaRPr/>
          </a:p>
        </p:txBody>
      </p:sp>
      <p:sp>
        <p:nvSpPr>
          <p:cNvPr id="157" name="Google Shape;157;p17"/>
          <p:cNvSpPr txBox="1"/>
          <p:nvPr/>
        </p:nvSpPr>
        <p:spPr>
          <a:xfrm>
            <a:off x="857250" y="4579590"/>
            <a:ext cx="1714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C</a:t>
            </a:r>
            <a:endParaRPr/>
          </a:p>
        </p:txBody>
      </p:sp>
      <p:sp>
        <p:nvSpPr>
          <p:cNvPr id="158" name="Google Shape;158;p17"/>
          <p:cNvSpPr txBox="1"/>
          <p:nvPr/>
        </p:nvSpPr>
        <p:spPr>
          <a:xfrm>
            <a:off x="6438900" y="4579590"/>
            <a:ext cx="20002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D</a:t>
            </a:r>
            <a:endParaRPr/>
          </a:p>
        </p:txBody>
      </p:sp>
      <p:sp>
        <p:nvSpPr>
          <p:cNvPr id="159" name="Google Shape;159;p17"/>
          <p:cNvSpPr txBox="1"/>
          <p:nvPr/>
        </p:nvSpPr>
        <p:spPr>
          <a:xfrm>
            <a:off x="609600" y="609600"/>
            <a:ext cx="11521440" cy="581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D4AD6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Pertanyaan 4</a:t>
            </a:r>
            <a:endParaRPr/>
          </a:p>
        </p:txBody>
      </p:sp>
      <p:sp>
        <p:nvSpPr>
          <p:cNvPr id="160" name="Google Shape;160;p17"/>
          <p:cNvSpPr/>
          <p:nvPr/>
        </p:nvSpPr>
        <p:spPr>
          <a:xfrm>
            <a:off x="609600" y="1266825"/>
            <a:ext cx="10972800" cy="19050"/>
          </a:xfrm>
          <a:prstGeom prst="rect">
            <a:avLst/>
          </a:prstGeom>
          <a:solidFill>
            <a:srgbClr val="D4AD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2B5B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65" name="Google Shape;16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6" name="Google Shape;166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328419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7" name="Google Shape;167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91250" y="328419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8" name="Google Shape;168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9600" y="433194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9" name="Google Shape;169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191250" y="4331940"/>
            <a:ext cx="539115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8"/>
          <p:cNvSpPr txBox="1"/>
          <p:nvPr/>
        </p:nvSpPr>
        <p:spPr>
          <a:xfrm>
            <a:off x="609600" y="2049809"/>
            <a:ext cx="10972800" cy="8533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Laba yang diperoleh dari premi atas penerbitan saham harus dipindahkan ke akun:</a:t>
            </a:r>
            <a:endParaRPr/>
          </a:p>
        </p:txBody>
      </p:sp>
      <p:sp>
        <p:nvSpPr>
          <p:cNvPr id="171" name="Google Shape;171;p18"/>
          <p:cNvSpPr txBox="1"/>
          <p:nvPr/>
        </p:nvSpPr>
        <p:spPr>
          <a:xfrm>
            <a:off x="609600" y="5617815"/>
            <a:ext cx="109728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5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Kunci Jawaban: B (Laba modal dipindahkan ke akun cadangan modal)</a:t>
            </a:r>
            <a:endParaRPr/>
          </a:p>
        </p:txBody>
      </p:sp>
      <p:sp>
        <p:nvSpPr>
          <p:cNvPr id="172" name="Google Shape;172;p18"/>
          <p:cNvSpPr/>
          <p:nvPr/>
        </p:nvSpPr>
        <p:spPr>
          <a:xfrm>
            <a:off x="609600" y="5474940"/>
            <a:ext cx="10972800" cy="9525"/>
          </a:xfrm>
          <a:prstGeom prst="rect">
            <a:avLst/>
          </a:prstGeom>
          <a:solidFill>
            <a:srgbClr val="D4AD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8"/>
          <p:cNvSpPr txBox="1"/>
          <p:nvPr/>
        </p:nvSpPr>
        <p:spPr>
          <a:xfrm>
            <a:off x="857250" y="3531840"/>
            <a:ext cx="18097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A</a:t>
            </a:r>
            <a:endParaRPr/>
          </a:p>
        </p:txBody>
      </p:sp>
      <p:sp>
        <p:nvSpPr>
          <p:cNvPr id="174" name="Google Shape;174;p18"/>
          <p:cNvSpPr txBox="1"/>
          <p:nvPr/>
        </p:nvSpPr>
        <p:spPr>
          <a:xfrm>
            <a:off x="6438900" y="3531840"/>
            <a:ext cx="1714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B</a:t>
            </a:r>
            <a:endParaRPr/>
          </a:p>
        </p:txBody>
      </p:sp>
      <p:sp>
        <p:nvSpPr>
          <p:cNvPr id="175" name="Google Shape;175;p18"/>
          <p:cNvSpPr txBox="1"/>
          <p:nvPr/>
        </p:nvSpPr>
        <p:spPr>
          <a:xfrm>
            <a:off x="857250" y="4579590"/>
            <a:ext cx="1714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C</a:t>
            </a:r>
            <a:endParaRPr/>
          </a:p>
        </p:txBody>
      </p:sp>
      <p:sp>
        <p:nvSpPr>
          <p:cNvPr id="176" name="Google Shape;176;p18"/>
          <p:cNvSpPr txBox="1"/>
          <p:nvPr/>
        </p:nvSpPr>
        <p:spPr>
          <a:xfrm>
            <a:off x="6438900" y="4579590"/>
            <a:ext cx="20002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D</a:t>
            </a:r>
            <a:endParaRPr/>
          </a:p>
        </p:txBody>
      </p:sp>
      <p:sp>
        <p:nvSpPr>
          <p:cNvPr id="177" name="Google Shape;177;p18"/>
          <p:cNvSpPr txBox="1"/>
          <p:nvPr/>
        </p:nvSpPr>
        <p:spPr>
          <a:xfrm>
            <a:off x="609600" y="609600"/>
            <a:ext cx="11521440" cy="581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D4AD6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Pertanyaan 5</a:t>
            </a:r>
            <a:endParaRPr/>
          </a:p>
        </p:txBody>
      </p:sp>
      <p:sp>
        <p:nvSpPr>
          <p:cNvPr id="178" name="Google Shape;178;p18"/>
          <p:cNvSpPr/>
          <p:nvPr/>
        </p:nvSpPr>
        <p:spPr>
          <a:xfrm>
            <a:off x="609600" y="1266825"/>
            <a:ext cx="10972800" cy="19050"/>
          </a:xfrm>
          <a:prstGeom prst="rect">
            <a:avLst/>
          </a:prstGeom>
          <a:solidFill>
            <a:srgbClr val="D4AD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2B5B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83" name="Google Shape;183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84" name="Google Shape;184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328419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85" name="Google Shape;185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91250" y="328419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86" name="Google Shape;186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9600" y="433194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87" name="Google Shape;187;p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191250" y="4331940"/>
            <a:ext cx="539115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19"/>
          <p:cNvSpPr txBox="1"/>
          <p:nvPr/>
        </p:nvSpPr>
        <p:spPr>
          <a:xfrm>
            <a:off x="609600" y="2049809"/>
            <a:ext cx="10972800" cy="8533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"Secret Reserve" (Cadangan Rahasia) biasanya diciptakan oleh bank dengan cara:</a:t>
            </a:r>
            <a:endParaRPr/>
          </a:p>
        </p:txBody>
      </p:sp>
      <p:sp>
        <p:nvSpPr>
          <p:cNvPr id="189" name="Google Shape;189;p19"/>
          <p:cNvSpPr txBox="1"/>
          <p:nvPr/>
        </p:nvSpPr>
        <p:spPr>
          <a:xfrm>
            <a:off x="609600" y="5617815"/>
            <a:ext cx="109728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5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Kunci Jawaban: C (Salah satunya membebankan pengeluaran modal ke akun pendapatan)</a:t>
            </a:r>
            <a:endParaRPr/>
          </a:p>
        </p:txBody>
      </p:sp>
      <p:sp>
        <p:nvSpPr>
          <p:cNvPr id="190" name="Google Shape;190;p19"/>
          <p:cNvSpPr/>
          <p:nvPr/>
        </p:nvSpPr>
        <p:spPr>
          <a:xfrm>
            <a:off x="609600" y="5474940"/>
            <a:ext cx="10972800" cy="9525"/>
          </a:xfrm>
          <a:prstGeom prst="rect">
            <a:avLst/>
          </a:prstGeom>
          <a:solidFill>
            <a:srgbClr val="D4AD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9"/>
          <p:cNvSpPr txBox="1"/>
          <p:nvPr/>
        </p:nvSpPr>
        <p:spPr>
          <a:xfrm>
            <a:off x="857250" y="3531840"/>
            <a:ext cx="18097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A</a:t>
            </a:r>
            <a:endParaRPr/>
          </a:p>
        </p:txBody>
      </p:sp>
      <p:sp>
        <p:nvSpPr>
          <p:cNvPr id="192" name="Google Shape;192;p19"/>
          <p:cNvSpPr txBox="1"/>
          <p:nvPr/>
        </p:nvSpPr>
        <p:spPr>
          <a:xfrm>
            <a:off x="6438900" y="3531840"/>
            <a:ext cx="1714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B</a:t>
            </a:r>
            <a:endParaRPr/>
          </a:p>
        </p:txBody>
      </p:sp>
      <p:sp>
        <p:nvSpPr>
          <p:cNvPr id="193" name="Google Shape;193;p19"/>
          <p:cNvSpPr txBox="1"/>
          <p:nvPr/>
        </p:nvSpPr>
        <p:spPr>
          <a:xfrm>
            <a:off x="857250" y="4579590"/>
            <a:ext cx="1714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C</a:t>
            </a:r>
            <a:endParaRPr/>
          </a:p>
        </p:txBody>
      </p:sp>
      <p:sp>
        <p:nvSpPr>
          <p:cNvPr id="194" name="Google Shape;194;p19"/>
          <p:cNvSpPr txBox="1"/>
          <p:nvPr/>
        </p:nvSpPr>
        <p:spPr>
          <a:xfrm>
            <a:off x="6438900" y="4579590"/>
            <a:ext cx="20002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D</a:t>
            </a:r>
            <a:endParaRPr/>
          </a:p>
        </p:txBody>
      </p:sp>
      <p:sp>
        <p:nvSpPr>
          <p:cNvPr id="195" name="Google Shape;195;p19"/>
          <p:cNvSpPr txBox="1"/>
          <p:nvPr/>
        </p:nvSpPr>
        <p:spPr>
          <a:xfrm>
            <a:off x="609600" y="609600"/>
            <a:ext cx="11521440" cy="581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D4AD6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Pertanyaan 6</a:t>
            </a:r>
            <a:endParaRPr/>
          </a:p>
        </p:txBody>
      </p:sp>
      <p:sp>
        <p:nvSpPr>
          <p:cNvPr id="196" name="Google Shape;196;p19"/>
          <p:cNvSpPr/>
          <p:nvPr/>
        </p:nvSpPr>
        <p:spPr>
          <a:xfrm>
            <a:off x="609600" y="1266825"/>
            <a:ext cx="10972800" cy="19050"/>
          </a:xfrm>
          <a:prstGeom prst="rect">
            <a:avLst/>
          </a:prstGeom>
          <a:solidFill>
            <a:srgbClr val="D4AD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2B5B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01" name="Google Shape;201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02" name="Google Shape;202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328419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03" name="Google Shape;203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91250" y="328419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04" name="Google Shape;204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9600" y="433194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05" name="Google Shape;205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191250" y="4331940"/>
            <a:ext cx="539115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0"/>
          <p:cNvSpPr txBox="1"/>
          <p:nvPr/>
        </p:nvSpPr>
        <p:spPr>
          <a:xfrm>
            <a:off x="609600" y="2049809"/>
            <a:ext cx="10972800" cy="8533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Apa perbedaan mendasar antara Provisi (Provision) dan Cadangan (Reserve)?</a:t>
            </a:r>
            <a:endParaRPr/>
          </a:p>
        </p:txBody>
      </p:sp>
      <p:sp>
        <p:nvSpPr>
          <p:cNvPr id="207" name="Google Shape;207;p20"/>
          <p:cNvSpPr txBox="1"/>
          <p:nvPr/>
        </p:nvSpPr>
        <p:spPr>
          <a:xfrm>
            <a:off x="609600" y="5617815"/>
            <a:ext cx="109728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5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Kunci Jawaban: B (Provisi adalah beban/charge, Cadangan adalah alokasi laba)</a:t>
            </a:r>
            <a:endParaRPr/>
          </a:p>
        </p:txBody>
      </p:sp>
      <p:sp>
        <p:nvSpPr>
          <p:cNvPr id="208" name="Google Shape;208;p20"/>
          <p:cNvSpPr/>
          <p:nvPr/>
        </p:nvSpPr>
        <p:spPr>
          <a:xfrm>
            <a:off x="609600" y="5474940"/>
            <a:ext cx="10972800" cy="9525"/>
          </a:xfrm>
          <a:prstGeom prst="rect">
            <a:avLst/>
          </a:prstGeom>
          <a:solidFill>
            <a:srgbClr val="D4AD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20"/>
          <p:cNvSpPr txBox="1"/>
          <p:nvPr/>
        </p:nvSpPr>
        <p:spPr>
          <a:xfrm>
            <a:off x="857250" y="3531840"/>
            <a:ext cx="18097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A</a:t>
            </a:r>
            <a:endParaRPr/>
          </a:p>
        </p:txBody>
      </p:sp>
      <p:sp>
        <p:nvSpPr>
          <p:cNvPr id="210" name="Google Shape;210;p20"/>
          <p:cNvSpPr txBox="1"/>
          <p:nvPr/>
        </p:nvSpPr>
        <p:spPr>
          <a:xfrm>
            <a:off x="6438900" y="3531840"/>
            <a:ext cx="1714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B</a:t>
            </a:r>
            <a:endParaRPr/>
          </a:p>
        </p:txBody>
      </p:sp>
      <p:sp>
        <p:nvSpPr>
          <p:cNvPr id="211" name="Google Shape;211;p20"/>
          <p:cNvSpPr txBox="1"/>
          <p:nvPr/>
        </p:nvSpPr>
        <p:spPr>
          <a:xfrm>
            <a:off x="857250" y="4579590"/>
            <a:ext cx="1714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C</a:t>
            </a:r>
            <a:endParaRPr/>
          </a:p>
        </p:txBody>
      </p:sp>
      <p:sp>
        <p:nvSpPr>
          <p:cNvPr id="212" name="Google Shape;212;p20"/>
          <p:cNvSpPr txBox="1"/>
          <p:nvPr/>
        </p:nvSpPr>
        <p:spPr>
          <a:xfrm>
            <a:off x="6438900" y="4579590"/>
            <a:ext cx="20002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D</a:t>
            </a:r>
            <a:endParaRPr/>
          </a:p>
        </p:txBody>
      </p:sp>
      <p:sp>
        <p:nvSpPr>
          <p:cNvPr id="213" name="Google Shape;213;p20"/>
          <p:cNvSpPr txBox="1"/>
          <p:nvPr/>
        </p:nvSpPr>
        <p:spPr>
          <a:xfrm>
            <a:off x="609600" y="609600"/>
            <a:ext cx="11521440" cy="581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D4AD6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Pertanyaan 7</a:t>
            </a:r>
            <a:endParaRPr/>
          </a:p>
        </p:txBody>
      </p:sp>
      <p:sp>
        <p:nvSpPr>
          <p:cNvPr id="214" name="Google Shape;214;p20"/>
          <p:cNvSpPr/>
          <p:nvPr/>
        </p:nvSpPr>
        <p:spPr>
          <a:xfrm>
            <a:off x="609600" y="1266825"/>
            <a:ext cx="10972800" cy="19050"/>
          </a:xfrm>
          <a:prstGeom prst="rect">
            <a:avLst/>
          </a:prstGeom>
          <a:solidFill>
            <a:srgbClr val="D4AD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2B5B"/>
        </a:solid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19" name="Google Shape;219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20" name="Google Shape;220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328419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21" name="Google Shape;221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91250" y="328419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22" name="Google Shape;222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9600" y="433194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23" name="Google Shape;223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191250" y="4331940"/>
            <a:ext cx="539115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1"/>
          <p:cNvSpPr txBox="1"/>
          <p:nvPr/>
        </p:nvSpPr>
        <p:spPr>
          <a:xfrm>
            <a:off x="609600" y="2049809"/>
            <a:ext cx="10972800" cy="8533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Rumus manakah yang digunakan untuk menghitung Laba Operasional dalam laporan keuangan?</a:t>
            </a:r>
            <a:endParaRPr/>
          </a:p>
        </p:txBody>
      </p:sp>
      <p:sp>
        <p:nvSpPr>
          <p:cNvPr id="225" name="Google Shape;225;p21"/>
          <p:cNvSpPr txBox="1"/>
          <p:nvPr/>
        </p:nvSpPr>
        <p:spPr>
          <a:xfrm>
            <a:off x="609600" y="5617815"/>
            <a:ext cx="109728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5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Kunci Jawaban: B (Laba Operasional = Laba Kotor - Total Biaya Operasional)</a:t>
            </a:r>
            <a:endParaRPr/>
          </a:p>
        </p:txBody>
      </p:sp>
      <p:sp>
        <p:nvSpPr>
          <p:cNvPr id="226" name="Google Shape;226;p21"/>
          <p:cNvSpPr/>
          <p:nvPr/>
        </p:nvSpPr>
        <p:spPr>
          <a:xfrm>
            <a:off x="609600" y="5474940"/>
            <a:ext cx="10972800" cy="9525"/>
          </a:xfrm>
          <a:prstGeom prst="rect">
            <a:avLst/>
          </a:prstGeom>
          <a:solidFill>
            <a:srgbClr val="D4AD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21"/>
          <p:cNvSpPr txBox="1"/>
          <p:nvPr/>
        </p:nvSpPr>
        <p:spPr>
          <a:xfrm>
            <a:off x="857250" y="3531840"/>
            <a:ext cx="18097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A</a:t>
            </a:r>
            <a:endParaRPr/>
          </a:p>
        </p:txBody>
      </p:sp>
      <p:sp>
        <p:nvSpPr>
          <p:cNvPr id="228" name="Google Shape;228;p21"/>
          <p:cNvSpPr txBox="1"/>
          <p:nvPr/>
        </p:nvSpPr>
        <p:spPr>
          <a:xfrm>
            <a:off x="6438900" y="3531840"/>
            <a:ext cx="1714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B</a:t>
            </a:r>
            <a:endParaRPr/>
          </a:p>
        </p:txBody>
      </p:sp>
      <p:sp>
        <p:nvSpPr>
          <p:cNvPr id="229" name="Google Shape;229;p21"/>
          <p:cNvSpPr txBox="1"/>
          <p:nvPr/>
        </p:nvSpPr>
        <p:spPr>
          <a:xfrm>
            <a:off x="857250" y="4579590"/>
            <a:ext cx="1714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C</a:t>
            </a:r>
            <a:endParaRPr/>
          </a:p>
        </p:txBody>
      </p:sp>
      <p:sp>
        <p:nvSpPr>
          <p:cNvPr id="230" name="Google Shape;230;p21"/>
          <p:cNvSpPr txBox="1"/>
          <p:nvPr/>
        </p:nvSpPr>
        <p:spPr>
          <a:xfrm>
            <a:off x="6438900" y="4579590"/>
            <a:ext cx="20002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D</a:t>
            </a:r>
            <a:endParaRPr/>
          </a:p>
        </p:txBody>
      </p:sp>
      <p:sp>
        <p:nvSpPr>
          <p:cNvPr id="231" name="Google Shape;231;p21"/>
          <p:cNvSpPr txBox="1"/>
          <p:nvPr/>
        </p:nvSpPr>
        <p:spPr>
          <a:xfrm>
            <a:off x="609600" y="609600"/>
            <a:ext cx="11521440" cy="581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D4AD6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Pertanyaan 8</a:t>
            </a:r>
            <a:endParaRPr/>
          </a:p>
        </p:txBody>
      </p:sp>
      <p:sp>
        <p:nvSpPr>
          <p:cNvPr id="232" name="Google Shape;232;p21"/>
          <p:cNvSpPr/>
          <p:nvPr/>
        </p:nvSpPr>
        <p:spPr>
          <a:xfrm>
            <a:off x="609600" y="1266825"/>
            <a:ext cx="10972800" cy="19050"/>
          </a:xfrm>
          <a:prstGeom prst="rect">
            <a:avLst/>
          </a:prstGeom>
          <a:solidFill>
            <a:srgbClr val="D4AD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2B5B"/>
        </a:solidFill>
      </p:bgPr>
    </p:bg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37" name="Google Shape;237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38" name="Google Shape;238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307077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39" name="Google Shape;239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91250" y="307077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40" name="Google Shape;240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9600" y="411852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41" name="Google Shape;241;p2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191250" y="4118520"/>
            <a:ext cx="539115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22"/>
          <p:cNvSpPr txBox="1"/>
          <p:nvPr/>
        </p:nvSpPr>
        <p:spPr>
          <a:xfrm>
            <a:off x="609600" y="2263080"/>
            <a:ext cx="10972800" cy="4266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Sesuai prinsip akuntansi, Stok Akhir harus dinilai berdasarkan nilai:</a:t>
            </a:r>
            <a:endParaRPr/>
          </a:p>
        </p:txBody>
      </p:sp>
      <p:sp>
        <p:nvSpPr>
          <p:cNvPr id="243" name="Google Shape;243;p22"/>
          <p:cNvSpPr txBox="1"/>
          <p:nvPr/>
        </p:nvSpPr>
        <p:spPr>
          <a:xfrm>
            <a:off x="609600" y="5404395"/>
            <a:ext cx="109728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5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Kunci Jawaban: C (Valuasi stok akhir menggunakan "Cost or Market value, whichever is lower")</a:t>
            </a:r>
            <a:endParaRPr/>
          </a:p>
        </p:txBody>
      </p:sp>
      <p:sp>
        <p:nvSpPr>
          <p:cNvPr id="244" name="Google Shape;244;p22"/>
          <p:cNvSpPr/>
          <p:nvPr/>
        </p:nvSpPr>
        <p:spPr>
          <a:xfrm>
            <a:off x="609600" y="5261520"/>
            <a:ext cx="10972800" cy="9525"/>
          </a:xfrm>
          <a:prstGeom prst="rect">
            <a:avLst/>
          </a:prstGeom>
          <a:solidFill>
            <a:srgbClr val="D4AD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22"/>
          <p:cNvSpPr txBox="1"/>
          <p:nvPr/>
        </p:nvSpPr>
        <p:spPr>
          <a:xfrm>
            <a:off x="857250" y="3318420"/>
            <a:ext cx="18097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A</a:t>
            </a:r>
            <a:endParaRPr/>
          </a:p>
        </p:txBody>
      </p:sp>
      <p:sp>
        <p:nvSpPr>
          <p:cNvPr id="246" name="Google Shape;246;p22"/>
          <p:cNvSpPr txBox="1"/>
          <p:nvPr/>
        </p:nvSpPr>
        <p:spPr>
          <a:xfrm>
            <a:off x="6438900" y="3318420"/>
            <a:ext cx="1714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B</a:t>
            </a:r>
            <a:endParaRPr/>
          </a:p>
        </p:txBody>
      </p:sp>
      <p:sp>
        <p:nvSpPr>
          <p:cNvPr id="247" name="Google Shape;247;p22"/>
          <p:cNvSpPr txBox="1"/>
          <p:nvPr/>
        </p:nvSpPr>
        <p:spPr>
          <a:xfrm>
            <a:off x="857250" y="4366170"/>
            <a:ext cx="1714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C</a:t>
            </a:r>
            <a:endParaRPr/>
          </a:p>
        </p:txBody>
      </p:sp>
      <p:sp>
        <p:nvSpPr>
          <p:cNvPr id="248" name="Google Shape;248;p22"/>
          <p:cNvSpPr txBox="1"/>
          <p:nvPr/>
        </p:nvSpPr>
        <p:spPr>
          <a:xfrm>
            <a:off x="6438900" y="4366170"/>
            <a:ext cx="20002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D</a:t>
            </a:r>
            <a:endParaRPr/>
          </a:p>
        </p:txBody>
      </p:sp>
      <p:sp>
        <p:nvSpPr>
          <p:cNvPr id="249" name="Google Shape;249;p22"/>
          <p:cNvSpPr txBox="1"/>
          <p:nvPr/>
        </p:nvSpPr>
        <p:spPr>
          <a:xfrm>
            <a:off x="609600" y="609600"/>
            <a:ext cx="11521440" cy="581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D4AD6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Pertanyaan 9</a:t>
            </a:r>
            <a:endParaRPr/>
          </a:p>
        </p:txBody>
      </p:sp>
      <p:sp>
        <p:nvSpPr>
          <p:cNvPr id="250" name="Google Shape;250;p22"/>
          <p:cNvSpPr/>
          <p:nvPr/>
        </p:nvSpPr>
        <p:spPr>
          <a:xfrm>
            <a:off x="609600" y="1266825"/>
            <a:ext cx="10972800" cy="19050"/>
          </a:xfrm>
          <a:prstGeom prst="rect">
            <a:avLst/>
          </a:prstGeom>
          <a:solidFill>
            <a:srgbClr val="D4AD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2B5B"/>
        </a:solidFill>
      </p:bgPr>
    </p:bg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55" name="Google Shape;255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56" name="Google Shape;256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328419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57" name="Google Shape;257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91250" y="328419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58" name="Google Shape;258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9600" y="433194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59" name="Google Shape;259;p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191250" y="4331940"/>
            <a:ext cx="539115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23"/>
          <p:cNvSpPr txBox="1"/>
          <p:nvPr/>
        </p:nvSpPr>
        <p:spPr>
          <a:xfrm>
            <a:off x="609600" y="2049809"/>
            <a:ext cx="10972800" cy="8533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Dalam Akun Manufaktur, Bahan Baku yang Dikonsumsi (RMC) dihitung dengan:</a:t>
            </a:r>
            <a:endParaRPr/>
          </a:p>
        </p:txBody>
      </p:sp>
      <p:sp>
        <p:nvSpPr>
          <p:cNvPr id="261" name="Google Shape;261;p23"/>
          <p:cNvSpPr txBox="1"/>
          <p:nvPr/>
        </p:nvSpPr>
        <p:spPr>
          <a:xfrm>
            <a:off x="609600" y="5617815"/>
            <a:ext cx="109728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5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Kunci Jawaban: C (RMC = Persediaan Awal + Pembelian - Persediaan Akhir)</a:t>
            </a:r>
            <a:endParaRPr/>
          </a:p>
        </p:txBody>
      </p:sp>
      <p:sp>
        <p:nvSpPr>
          <p:cNvPr id="262" name="Google Shape;262;p23"/>
          <p:cNvSpPr/>
          <p:nvPr/>
        </p:nvSpPr>
        <p:spPr>
          <a:xfrm>
            <a:off x="609600" y="5474940"/>
            <a:ext cx="10972800" cy="9525"/>
          </a:xfrm>
          <a:prstGeom prst="rect">
            <a:avLst/>
          </a:prstGeom>
          <a:solidFill>
            <a:srgbClr val="D4AD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23"/>
          <p:cNvSpPr txBox="1"/>
          <p:nvPr/>
        </p:nvSpPr>
        <p:spPr>
          <a:xfrm>
            <a:off x="857250" y="3531840"/>
            <a:ext cx="18097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A</a:t>
            </a:r>
            <a:endParaRPr/>
          </a:p>
        </p:txBody>
      </p:sp>
      <p:sp>
        <p:nvSpPr>
          <p:cNvPr id="264" name="Google Shape;264;p23"/>
          <p:cNvSpPr txBox="1"/>
          <p:nvPr/>
        </p:nvSpPr>
        <p:spPr>
          <a:xfrm>
            <a:off x="6438900" y="3531840"/>
            <a:ext cx="1714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B</a:t>
            </a:r>
            <a:endParaRPr/>
          </a:p>
        </p:txBody>
      </p:sp>
      <p:sp>
        <p:nvSpPr>
          <p:cNvPr id="265" name="Google Shape;265;p23"/>
          <p:cNvSpPr txBox="1"/>
          <p:nvPr/>
        </p:nvSpPr>
        <p:spPr>
          <a:xfrm>
            <a:off x="857250" y="4579590"/>
            <a:ext cx="1714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C</a:t>
            </a:r>
            <a:endParaRPr/>
          </a:p>
        </p:txBody>
      </p:sp>
      <p:sp>
        <p:nvSpPr>
          <p:cNvPr id="266" name="Google Shape;266;p23"/>
          <p:cNvSpPr txBox="1"/>
          <p:nvPr/>
        </p:nvSpPr>
        <p:spPr>
          <a:xfrm>
            <a:off x="6438900" y="4579590"/>
            <a:ext cx="20002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D</a:t>
            </a:r>
            <a:endParaRPr/>
          </a:p>
        </p:txBody>
      </p:sp>
      <p:sp>
        <p:nvSpPr>
          <p:cNvPr id="267" name="Google Shape;267;p23"/>
          <p:cNvSpPr txBox="1"/>
          <p:nvPr/>
        </p:nvSpPr>
        <p:spPr>
          <a:xfrm>
            <a:off x="609600" y="609600"/>
            <a:ext cx="11521440" cy="581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D4AD6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Pertanyaan 10</a:t>
            </a:r>
            <a:endParaRPr/>
          </a:p>
        </p:txBody>
      </p:sp>
      <p:sp>
        <p:nvSpPr>
          <p:cNvPr id="268" name="Google Shape;268;p23"/>
          <p:cNvSpPr/>
          <p:nvPr/>
        </p:nvSpPr>
        <p:spPr>
          <a:xfrm>
            <a:off x="609600" y="1266825"/>
            <a:ext cx="10972800" cy="19050"/>
          </a:xfrm>
          <a:prstGeom prst="rect">
            <a:avLst/>
          </a:prstGeom>
          <a:solidFill>
            <a:srgbClr val="D4AD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2B5B"/>
        </a:solid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73" name="Google Shape;273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74" name="Google Shape;274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307077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75" name="Google Shape;275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91250" y="307077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76" name="Google Shape;276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9600" y="411852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77" name="Google Shape;277;p2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191250" y="4118520"/>
            <a:ext cx="539115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24"/>
          <p:cNvSpPr txBox="1"/>
          <p:nvPr/>
        </p:nvSpPr>
        <p:spPr>
          <a:xfrm>
            <a:off x="609600" y="2263080"/>
            <a:ext cx="10972800" cy="4266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Manakah dari aset berikut ini yang termasuk dalam kategori Aset Fiktif?</a:t>
            </a:r>
            <a:endParaRPr/>
          </a:p>
        </p:txBody>
      </p:sp>
      <p:sp>
        <p:nvSpPr>
          <p:cNvPr id="279" name="Google Shape;279;p24"/>
          <p:cNvSpPr txBox="1"/>
          <p:nvPr/>
        </p:nvSpPr>
        <p:spPr>
          <a:xfrm>
            <a:off x="609600" y="5404395"/>
            <a:ext cx="109728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5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Kunci Jawaban: C (Aset fiktif meliputi diskon saham dan akumulasi kerugian)</a:t>
            </a:r>
            <a:endParaRPr/>
          </a:p>
        </p:txBody>
      </p:sp>
      <p:sp>
        <p:nvSpPr>
          <p:cNvPr id="280" name="Google Shape;280;p24"/>
          <p:cNvSpPr/>
          <p:nvPr/>
        </p:nvSpPr>
        <p:spPr>
          <a:xfrm>
            <a:off x="609600" y="5261520"/>
            <a:ext cx="10972800" cy="9525"/>
          </a:xfrm>
          <a:prstGeom prst="rect">
            <a:avLst/>
          </a:prstGeom>
          <a:solidFill>
            <a:srgbClr val="D4AD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24"/>
          <p:cNvSpPr txBox="1"/>
          <p:nvPr/>
        </p:nvSpPr>
        <p:spPr>
          <a:xfrm>
            <a:off x="857250" y="3318420"/>
            <a:ext cx="18097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A</a:t>
            </a:r>
            <a:endParaRPr/>
          </a:p>
        </p:txBody>
      </p:sp>
      <p:sp>
        <p:nvSpPr>
          <p:cNvPr id="282" name="Google Shape;282;p24"/>
          <p:cNvSpPr txBox="1"/>
          <p:nvPr/>
        </p:nvSpPr>
        <p:spPr>
          <a:xfrm>
            <a:off x="6438900" y="3318420"/>
            <a:ext cx="1714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B</a:t>
            </a:r>
            <a:endParaRPr/>
          </a:p>
        </p:txBody>
      </p:sp>
      <p:sp>
        <p:nvSpPr>
          <p:cNvPr id="283" name="Google Shape;283;p24"/>
          <p:cNvSpPr txBox="1"/>
          <p:nvPr/>
        </p:nvSpPr>
        <p:spPr>
          <a:xfrm>
            <a:off x="857250" y="4366170"/>
            <a:ext cx="1714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C</a:t>
            </a:r>
            <a:endParaRPr/>
          </a:p>
        </p:txBody>
      </p:sp>
      <p:sp>
        <p:nvSpPr>
          <p:cNvPr id="284" name="Google Shape;284;p24"/>
          <p:cNvSpPr txBox="1"/>
          <p:nvPr/>
        </p:nvSpPr>
        <p:spPr>
          <a:xfrm>
            <a:off x="6438900" y="4366170"/>
            <a:ext cx="20002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D</a:t>
            </a:r>
            <a:endParaRPr/>
          </a:p>
        </p:txBody>
      </p:sp>
      <p:sp>
        <p:nvSpPr>
          <p:cNvPr id="285" name="Google Shape;285;p24"/>
          <p:cNvSpPr txBox="1"/>
          <p:nvPr/>
        </p:nvSpPr>
        <p:spPr>
          <a:xfrm>
            <a:off x="609600" y="609600"/>
            <a:ext cx="11521440" cy="581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D4AD6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Pertanyaan 11</a:t>
            </a:r>
            <a:endParaRPr/>
          </a:p>
        </p:txBody>
      </p:sp>
      <p:sp>
        <p:nvSpPr>
          <p:cNvPr id="286" name="Google Shape;286;p24"/>
          <p:cNvSpPr/>
          <p:nvPr/>
        </p:nvSpPr>
        <p:spPr>
          <a:xfrm>
            <a:off x="609600" y="1266825"/>
            <a:ext cx="10972800" cy="19050"/>
          </a:xfrm>
          <a:prstGeom prst="rect">
            <a:avLst/>
          </a:prstGeom>
          <a:solidFill>
            <a:srgbClr val="D4AD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2B5B"/>
        </a:solidFill>
      </p:bgPr>
    </p:bg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91" name="Google Shape;291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92" name="Google Shape;292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328419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93" name="Google Shape;293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91250" y="328419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94" name="Google Shape;294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9600" y="433194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95" name="Google Shape;295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191250" y="4331940"/>
            <a:ext cx="539115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25"/>
          <p:cNvSpPr txBox="1"/>
          <p:nvPr/>
        </p:nvSpPr>
        <p:spPr>
          <a:xfrm>
            <a:off x="609600" y="2049809"/>
            <a:ext cx="10972800" cy="8533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Pihak dalam Surat Wesel yang menerima perintah pembayaran dan wajib melunasi disebut:</a:t>
            </a:r>
            <a:endParaRPr/>
          </a:p>
        </p:txBody>
      </p:sp>
      <p:sp>
        <p:nvSpPr>
          <p:cNvPr id="297" name="Google Shape;297;p25"/>
          <p:cNvSpPr txBox="1"/>
          <p:nvPr/>
        </p:nvSpPr>
        <p:spPr>
          <a:xfrm>
            <a:off x="609600" y="5617815"/>
            <a:ext cx="109728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5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Kunci Jawaban: B (Drawee/Pembeli adalah pihak yang diarahkan untuk membayar)</a:t>
            </a:r>
            <a:endParaRPr/>
          </a:p>
        </p:txBody>
      </p:sp>
      <p:sp>
        <p:nvSpPr>
          <p:cNvPr id="298" name="Google Shape;298;p25"/>
          <p:cNvSpPr/>
          <p:nvPr/>
        </p:nvSpPr>
        <p:spPr>
          <a:xfrm>
            <a:off x="609600" y="5474940"/>
            <a:ext cx="10972800" cy="9525"/>
          </a:xfrm>
          <a:prstGeom prst="rect">
            <a:avLst/>
          </a:prstGeom>
          <a:solidFill>
            <a:srgbClr val="D4AD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25"/>
          <p:cNvSpPr txBox="1"/>
          <p:nvPr/>
        </p:nvSpPr>
        <p:spPr>
          <a:xfrm>
            <a:off x="857250" y="3531840"/>
            <a:ext cx="18097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A</a:t>
            </a:r>
            <a:endParaRPr/>
          </a:p>
        </p:txBody>
      </p:sp>
      <p:sp>
        <p:nvSpPr>
          <p:cNvPr id="300" name="Google Shape;300;p25"/>
          <p:cNvSpPr txBox="1"/>
          <p:nvPr/>
        </p:nvSpPr>
        <p:spPr>
          <a:xfrm>
            <a:off x="6438900" y="3531840"/>
            <a:ext cx="1714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B</a:t>
            </a:r>
            <a:endParaRPr/>
          </a:p>
        </p:txBody>
      </p:sp>
      <p:sp>
        <p:nvSpPr>
          <p:cNvPr id="301" name="Google Shape;301;p25"/>
          <p:cNvSpPr txBox="1"/>
          <p:nvPr/>
        </p:nvSpPr>
        <p:spPr>
          <a:xfrm>
            <a:off x="857250" y="4579590"/>
            <a:ext cx="1714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C</a:t>
            </a:r>
            <a:endParaRPr/>
          </a:p>
        </p:txBody>
      </p:sp>
      <p:sp>
        <p:nvSpPr>
          <p:cNvPr id="302" name="Google Shape;302;p25"/>
          <p:cNvSpPr txBox="1"/>
          <p:nvPr/>
        </p:nvSpPr>
        <p:spPr>
          <a:xfrm>
            <a:off x="6438900" y="4579590"/>
            <a:ext cx="20002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D</a:t>
            </a:r>
            <a:endParaRPr/>
          </a:p>
        </p:txBody>
      </p:sp>
      <p:sp>
        <p:nvSpPr>
          <p:cNvPr id="303" name="Google Shape;303;p25"/>
          <p:cNvSpPr txBox="1"/>
          <p:nvPr/>
        </p:nvSpPr>
        <p:spPr>
          <a:xfrm>
            <a:off x="609600" y="609600"/>
            <a:ext cx="11521440" cy="581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D4AD6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Pertanyaan 12</a:t>
            </a:r>
            <a:endParaRPr/>
          </a:p>
        </p:txBody>
      </p:sp>
      <p:sp>
        <p:nvSpPr>
          <p:cNvPr id="304" name="Google Shape;304;p25"/>
          <p:cNvSpPr/>
          <p:nvPr/>
        </p:nvSpPr>
        <p:spPr>
          <a:xfrm>
            <a:off x="609600" y="1266825"/>
            <a:ext cx="10972800" cy="19050"/>
          </a:xfrm>
          <a:prstGeom prst="rect">
            <a:avLst/>
          </a:prstGeom>
          <a:solidFill>
            <a:srgbClr val="D4AD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2B5B"/>
        </a:solid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309" name="Google Shape;309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10" name="Google Shape;310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328419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11" name="Google Shape;311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91250" y="328419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12" name="Google Shape;312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9600" y="433194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13" name="Google Shape;313;p2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191250" y="4331940"/>
            <a:ext cx="539115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26"/>
          <p:cNvSpPr txBox="1"/>
          <p:nvPr/>
        </p:nvSpPr>
        <p:spPr>
          <a:xfrm>
            <a:off x="609600" y="2049809"/>
            <a:ext cx="10972800" cy="8533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Wesel yang diterbitkan di luar negeri tetapi dibayarkan di wilayah India dikategorikan sebagai:</a:t>
            </a:r>
            <a:endParaRPr/>
          </a:p>
        </p:txBody>
      </p:sp>
      <p:sp>
        <p:nvSpPr>
          <p:cNvPr id="315" name="Google Shape;315;p26"/>
          <p:cNvSpPr txBox="1"/>
          <p:nvPr/>
        </p:nvSpPr>
        <p:spPr>
          <a:xfrm>
            <a:off x="609600" y="5617815"/>
            <a:ext cx="109728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5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Kunci Jawaban: B (Wesel luar negeri diterbitkan di luar atau dibayar di luar negeri)</a:t>
            </a:r>
            <a:endParaRPr/>
          </a:p>
        </p:txBody>
      </p:sp>
      <p:sp>
        <p:nvSpPr>
          <p:cNvPr id="316" name="Google Shape;316;p26"/>
          <p:cNvSpPr/>
          <p:nvPr/>
        </p:nvSpPr>
        <p:spPr>
          <a:xfrm>
            <a:off x="609600" y="5474940"/>
            <a:ext cx="10972800" cy="9525"/>
          </a:xfrm>
          <a:prstGeom prst="rect">
            <a:avLst/>
          </a:prstGeom>
          <a:solidFill>
            <a:srgbClr val="D4AD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26"/>
          <p:cNvSpPr txBox="1"/>
          <p:nvPr/>
        </p:nvSpPr>
        <p:spPr>
          <a:xfrm>
            <a:off x="857250" y="3531840"/>
            <a:ext cx="18097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A</a:t>
            </a:r>
            <a:endParaRPr/>
          </a:p>
        </p:txBody>
      </p:sp>
      <p:sp>
        <p:nvSpPr>
          <p:cNvPr id="318" name="Google Shape;318;p26"/>
          <p:cNvSpPr txBox="1"/>
          <p:nvPr/>
        </p:nvSpPr>
        <p:spPr>
          <a:xfrm>
            <a:off x="6438900" y="3531840"/>
            <a:ext cx="1714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B</a:t>
            </a:r>
            <a:endParaRPr/>
          </a:p>
        </p:txBody>
      </p:sp>
      <p:sp>
        <p:nvSpPr>
          <p:cNvPr id="319" name="Google Shape;319;p26"/>
          <p:cNvSpPr txBox="1"/>
          <p:nvPr/>
        </p:nvSpPr>
        <p:spPr>
          <a:xfrm>
            <a:off x="857250" y="4579590"/>
            <a:ext cx="1714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C</a:t>
            </a:r>
            <a:endParaRPr/>
          </a:p>
        </p:txBody>
      </p:sp>
      <p:sp>
        <p:nvSpPr>
          <p:cNvPr id="320" name="Google Shape;320;p26"/>
          <p:cNvSpPr txBox="1"/>
          <p:nvPr/>
        </p:nvSpPr>
        <p:spPr>
          <a:xfrm>
            <a:off x="6438900" y="4579590"/>
            <a:ext cx="20002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D</a:t>
            </a:r>
            <a:endParaRPr/>
          </a:p>
        </p:txBody>
      </p:sp>
      <p:sp>
        <p:nvSpPr>
          <p:cNvPr id="321" name="Google Shape;321;p26"/>
          <p:cNvSpPr txBox="1"/>
          <p:nvPr/>
        </p:nvSpPr>
        <p:spPr>
          <a:xfrm>
            <a:off x="609600" y="609600"/>
            <a:ext cx="11521440" cy="581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D4AD6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Pertanyaan 13</a:t>
            </a:r>
            <a:endParaRPr/>
          </a:p>
        </p:txBody>
      </p:sp>
      <p:sp>
        <p:nvSpPr>
          <p:cNvPr id="322" name="Google Shape;322;p26"/>
          <p:cNvSpPr/>
          <p:nvPr/>
        </p:nvSpPr>
        <p:spPr>
          <a:xfrm>
            <a:off x="609600" y="1266825"/>
            <a:ext cx="10972800" cy="19050"/>
          </a:xfrm>
          <a:prstGeom prst="rect">
            <a:avLst/>
          </a:prstGeom>
          <a:solidFill>
            <a:srgbClr val="D4AD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2B5B"/>
        </a:solidFill>
      </p:bgPr>
    </p:bg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327" name="Google Shape;327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28" name="Google Shape;328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328419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29" name="Google Shape;329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91250" y="328419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30" name="Google Shape;330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9600" y="433194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31" name="Google Shape;331;p2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191250" y="4331940"/>
            <a:ext cx="539115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27"/>
          <p:cNvSpPr txBox="1"/>
          <p:nvPr/>
        </p:nvSpPr>
        <p:spPr>
          <a:xfrm>
            <a:off x="609600" y="2049809"/>
            <a:ext cx="10972800" cy="8533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Biaya yang dibayarkan kepada Notaris untuk sertifikasi penolakan wesel (dishonored) disebut:</a:t>
            </a:r>
            <a:endParaRPr/>
          </a:p>
        </p:txBody>
      </p:sp>
      <p:sp>
        <p:nvSpPr>
          <p:cNvPr id="333" name="Google Shape;333;p27"/>
          <p:cNvSpPr txBox="1"/>
          <p:nvPr/>
        </p:nvSpPr>
        <p:spPr>
          <a:xfrm>
            <a:off x="609600" y="5617815"/>
            <a:ext cx="109728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5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Kunci Jawaban: C (Biaya notasi/noting charges dibayar saat wesel ditolak)</a:t>
            </a:r>
            <a:endParaRPr/>
          </a:p>
        </p:txBody>
      </p:sp>
      <p:sp>
        <p:nvSpPr>
          <p:cNvPr id="334" name="Google Shape;334;p27"/>
          <p:cNvSpPr/>
          <p:nvPr/>
        </p:nvSpPr>
        <p:spPr>
          <a:xfrm>
            <a:off x="609600" y="5474940"/>
            <a:ext cx="10972800" cy="9525"/>
          </a:xfrm>
          <a:prstGeom prst="rect">
            <a:avLst/>
          </a:prstGeom>
          <a:solidFill>
            <a:srgbClr val="D4AD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27"/>
          <p:cNvSpPr txBox="1"/>
          <p:nvPr/>
        </p:nvSpPr>
        <p:spPr>
          <a:xfrm>
            <a:off x="857250" y="3531840"/>
            <a:ext cx="18097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A</a:t>
            </a:r>
            <a:endParaRPr/>
          </a:p>
        </p:txBody>
      </p:sp>
      <p:sp>
        <p:nvSpPr>
          <p:cNvPr id="336" name="Google Shape;336;p27"/>
          <p:cNvSpPr txBox="1"/>
          <p:nvPr/>
        </p:nvSpPr>
        <p:spPr>
          <a:xfrm>
            <a:off x="6438900" y="3531840"/>
            <a:ext cx="1714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B</a:t>
            </a:r>
            <a:endParaRPr/>
          </a:p>
        </p:txBody>
      </p:sp>
      <p:sp>
        <p:nvSpPr>
          <p:cNvPr id="337" name="Google Shape;337;p27"/>
          <p:cNvSpPr txBox="1"/>
          <p:nvPr/>
        </p:nvSpPr>
        <p:spPr>
          <a:xfrm>
            <a:off x="857250" y="4579590"/>
            <a:ext cx="1714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C</a:t>
            </a:r>
            <a:endParaRPr/>
          </a:p>
        </p:txBody>
      </p:sp>
      <p:sp>
        <p:nvSpPr>
          <p:cNvPr id="338" name="Google Shape;338;p27"/>
          <p:cNvSpPr txBox="1"/>
          <p:nvPr/>
        </p:nvSpPr>
        <p:spPr>
          <a:xfrm>
            <a:off x="6438900" y="4579590"/>
            <a:ext cx="20002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D</a:t>
            </a:r>
            <a:endParaRPr/>
          </a:p>
        </p:txBody>
      </p:sp>
      <p:sp>
        <p:nvSpPr>
          <p:cNvPr id="339" name="Google Shape;339;p27"/>
          <p:cNvSpPr txBox="1"/>
          <p:nvPr/>
        </p:nvSpPr>
        <p:spPr>
          <a:xfrm>
            <a:off x="609600" y="609600"/>
            <a:ext cx="11521440" cy="581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D4AD6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Pertanyaan 14</a:t>
            </a:r>
            <a:endParaRPr/>
          </a:p>
        </p:txBody>
      </p:sp>
      <p:sp>
        <p:nvSpPr>
          <p:cNvPr id="340" name="Google Shape;340;p27"/>
          <p:cNvSpPr/>
          <p:nvPr/>
        </p:nvSpPr>
        <p:spPr>
          <a:xfrm>
            <a:off x="609600" y="1266825"/>
            <a:ext cx="10972800" cy="19050"/>
          </a:xfrm>
          <a:prstGeom prst="rect">
            <a:avLst/>
          </a:prstGeom>
          <a:solidFill>
            <a:srgbClr val="D4AD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2B5B"/>
        </a:solidFill>
      </p:bgPr>
    </p:bg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345" name="Google Shape;34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46" name="Google Shape;346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328419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47" name="Google Shape;347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91250" y="328419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48" name="Google Shape;348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9600" y="433194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49" name="Google Shape;349;p2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191250" y="4331940"/>
            <a:ext cx="539115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28"/>
          <p:cNvSpPr txBox="1"/>
          <p:nvPr/>
        </p:nvSpPr>
        <p:spPr>
          <a:xfrm>
            <a:off x="609600" y="2049809"/>
            <a:ext cx="10972800" cy="8533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Dalam proses perpanjangan wesel (renewal), bunga yang dibayar debitur diperlakukan sebagai:</a:t>
            </a:r>
            <a:endParaRPr/>
          </a:p>
        </p:txBody>
      </p:sp>
      <p:sp>
        <p:nvSpPr>
          <p:cNvPr id="351" name="Google Shape;351;p28"/>
          <p:cNvSpPr txBox="1"/>
          <p:nvPr/>
        </p:nvSpPr>
        <p:spPr>
          <a:xfrm>
            <a:off x="609600" y="5617815"/>
            <a:ext cx="109728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5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Kunci Jawaban: B (Bunga atas perpanjangan tagihan adalah beban keterlambatan)</a:t>
            </a:r>
            <a:endParaRPr/>
          </a:p>
        </p:txBody>
      </p:sp>
      <p:sp>
        <p:nvSpPr>
          <p:cNvPr id="352" name="Google Shape;352;p28"/>
          <p:cNvSpPr/>
          <p:nvPr/>
        </p:nvSpPr>
        <p:spPr>
          <a:xfrm>
            <a:off x="609600" y="5474940"/>
            <a:ext cx="10972800" cy="9525"/>
          </a:xfrm>
          <a:prstGeom prst="rect">
            <a:avLst/>
          </a:prstGeom>
          <a:solidFill>
            <a:srgbClr val="D4AD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28"/>
          <p:cNvSpPr txBox="1"/>
          <p:nvPr/>
        </p:nvSpPr>
        <p:spPr>
          <a:xfrm>
            <a:off x="857250" y="3531840"/>
            <a:ext cx="18097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A</a:t>
            </a:r>
            <a:endParaRPr/>
          </a:p>
        </p:txBody>
      </p:sp>
      <p:sp>
        <p:nvSpPr>
          <p:cNvPr id="354" name="Google Shape;354;p28"/>
          <p:cNvSpPr txBox="1"/>
          <p:nvPr/>
        </p:nvSpPr>
        <p:spPr>
          <a:xfrm>
            <a:off x="6438900" y="3531840"/>
            <a:ext cx="1714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B</a:t>
            </a:r>
            <a:endParaRPr/>
          </a:p>
        </p:txBody>
      </p:sp>
      <p:sp>
        <p:nvSpPr>
          <p:cNvPr id="355" name="Google Shape;355;p28"/>
          <p:cNvSpPr txBox="1"/>
          <p:nvPr/>
        </p:nvSpPr>
        <p:spPr>
          <a:xfrm>
            <a:off x="857250" y="4579590"/>
            <a:ext cx="1714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C</a:t>
            </a:r>
            <a:endParaRPr/>
          </a:p>
        </p:txBody>
      </p:sp>
      <p:sp>
        <p:nvSpPr>
          <p:cNvPr id="356" name="Google Shape;356;p28"/>
          <p:cNvSpPr txBox="1"/>
          <p:nvPr/>
        </p:nvSpPr>
        <p:spPr>
          <a:xfrm>
            <a:off x="6438900" y="4579590"/>
            <a:ext cx="20002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D</a:t>
            </a:r>
            <a:endParaRPr/>
          </a:p>
        </p:txBody>
      </p:sp>
      <p:sp>
        <p:nvSpPr>
          <p:cNvPr id="357" name="Google Shape;357;p28"/>
          <p:cNvSpPr txBox="1"/>
          <p:nvPr/>
        </p:nvSpPr>
        <p:spPr>
          <a:xfrm>
            <a:off x="609600" y="609600"/>
            <a:ext cx="11521440" cy="581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D4AD6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Pertanyaan 15</a:t>
            </a:r>
            <a:endParaRPr/>
          </a:p>
        </p:txBody>
      </p:sp>
      <p:sp>
        <p:nvSpPr>
          <p:cNvPr id="358" name="Google Shape;358;p28"/>
          <p:cNvSpPr/>
          <p:nvPr/>
        </p:nvSpPr>
        <p:spPr>
          <a:xfrm>
            <a:off x="609600" y="1266825"/>
            <a:ext cx="10972800" cy="19050"/>
          </a:xfrm>
          <a:prstGeom prst="rect">
            <a:avLst/>
          </a:prstGeom>
          <a:solidFill>
            <a:srgbClr val="D4AD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2B5B"/>
        </a:solidFill>
      </p:bgPr>
    </p:bg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363" name="Google Shape;363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64" name="Google Shape;364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328419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65" name="Google Shape;365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91250" y="328419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66" name="Google Shape;366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9600" y="433194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67" name="Google Shape;367;p2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191250" y="4331940"/>
            <a:ext cx="539115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29"/>
          <p:cNvSpPr txBox="1"/>
          <p:nvPr/>
        </p:nvSpPr>
        <p:spPr>
          <a:xfrm>
            <a:off x="609600" y="2049809"/>
            <a:ext cx="10972800" cy="8533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Dana yang dialokasikan dari laba setiap tahun untuk mengganti aset tetap di masa depan disebut:</a:t>
            </a:r>
            <a:endParaRPr/>
          </a:p>
        </p:txBody>
      </p:sp>
      <p:sp>
        <p:nvSpPr>
          <p:cNvPr id="369" name="Google Shape;369;p29"/>
          <p:cNvSpPr txBox="1"/>
          <p:nvPr/>
        </p:nvSpPr>
        <p:spPr>
          <a:xfrm>
            <a:off x="609600" y="5617815"/>
            <a:ext cx="109728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5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Kunci Jawaban: B (Sinking fund digunakan untuk membayar kewajiban atau ganti aset)</a:t>
            </a:r>
            <a:endParaRPr/>
          </a:p>
        </p:txBody>
      </p:sp>
      <p:sp>
        <p:nvSpPr>
          <p:cNvPr id="370" name="Google Shape;370;p29"/>
          <p:cNvSpPr/>
          <p:nvPr/>
        </p:nvSpPr>
        <p:spPr>
          <a:xfrm>
            <a:off x="609600" y="5474940"/>
            <a:ext cx="10972800" cy="9525"/>
          </a:xfrm>
          <a:prstGeom prst="rect">
            <a:avLst/>
          </a:prstGeom>
          <a:solidFill>
            <a:srgbClr val="D4AD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29"/>
          <p:cNvSpPr txBox="1"/>
          <p:nvPr/>
        </p:nvSpPr>
        <p:spPr>
          <a:xfrm>
            <a:off x="857250" y="3531840"/>
            <a:ext cx="18097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A</a:t>
            </a:r>
            <a:endParaRPr/>
          </a:p>
        </p:txBody>
      </p:sp>
      <p:sp>
        <p:nvSpPr>
          <p:cNvPr id="372" name="Google Shape;372;p29"/>
          <p:cNvSpPr txBox="1"/>
          <p:nvPr/>
        </p:nvSpPr>
        <p:spPr>
          <a:xfrm>
            <a:off x="6438900" y="3531840"/>
            <a:ext cx="1714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B</a:t>
            </a:r>
            <a:endParaRPr/>
          </a:p>
        </p:txBody>
      </p:sp>
      <p:sp>
        <p:nvSpPr>
          <p:cNvPr id="373" name="Google Shape;373;p29"/>
          <p:cNvSpPr txBox="1"/>
          <p:nvPr/>
        </p:nvSpPr>
        <p:spPr>
          <a:xfrm>
            <a:off x="857250" y="4579590"/>
            <a:ext cx="1714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C</a:t>
            </a:r>
            <a:endParaRPr/>
          </a:p>
        </p:txBody>
      </p:sp>
      <p:sp>
        <p:nvSpPr>
          <p:cNvPr id="374" name="Google Shape;374;p29"/>
          <p:cNvSpPr txBox="1"/>
          <p:nvPr/>
        </p:nvSpPr>
        <p:spPr>
          <a:xfrm>
            <a:off x="6438900" y="4579590"/>
            <a:ext cx="20002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D</a:t>
            </a:r>
            <a:endParaRPr/>
          </a:p>
        </p:txBody>
      </p:sp>
      <p:sp>
        <p:nvSpPr>
          <p:cNvPr id="375" name="Google Shape;375;p29"/>
          <p:cNvSpPr txBox="1"/>
          <p:nvPr/>
        </p:nvSpPr>
        <p:spPr>
          <a:xfrm>
            <a:off x="609600" y="609600"/>
            <a:ext cx="11521440" cy="581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D4AD6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Pertanyaan 16</a:t>
            </a:r>
            <a:endParaRPr/>
          </a:p>
        </p:txBody>
      </p:sp>
      <p:sp>
        <p:nvSpPr>
          <p:cNvPr id="376" name="Google Shape;376;p29"/>
          <p:cNvSpPr/>
          <p:nvPr/>
        </p:nvSpPr>
        <p:spPr>
          <a:xfrm>
            <a:off x="609600" y="1266825"/>
            <a:ext cx="10972800" cy="19050"/>
          </a:xfrm>
          <a:prstGeom prst="rect">
            <a:avLst/>
          </a:prstGeom>
          <a:solidFill>
            <a:srgbClr val="D4AD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2B5B"/>
        </a:solidFill>
      </p:bgPr>
    </p:bg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381" name="Google Shape;381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82" name="Google Shape;382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328419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83" name="Google Shape;383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91250" y="328419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84" name="Google Shape;384;p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9600" y="433194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85" name="Google Shape;385;p3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191250" y="4331940"/>
            <a:ext cx="539115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30"/>
          <p:cNvSpPr txBox="1"/>
          <p:nvPr/>
        </p:nvSpPr>
        <p:spPr>
          <a:xfrm>
            <a:off x="609600" y="2049809"/>
            <a:ext cx="10972800" cy="8533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Konsep akuntansi yang mengharuskan pengakuan pendapatan saat hak milik berpindah disebut:</a:t>
            </a:r>
            <a:endParaRPr/>
          </a:p>
        </p:txBody>
      </p:sp>
      <p:sp>
        <p:nvSpPr>
          <p:cNvPr id="387" name="Google Shape;387;p30"/>
          <p:cNvSpPr txBox="1"/>
          <p:nvPr/>
        </p:nvSpPr>
        <p:spPr>
          <a:xfrm>
            <a:off x="609600" y="5617815"/>
            <a:ext cx="109728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5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Kunci Jawaban: C (Realisasi: pendapatan diakui saat benar-benar direalisasikan)</a:t>
            </a:r>
            <a:endParaRPr/>
          </a:p>
        </p:txBody>
      </p:sp>
      <p:sp>
        <p:nvSpPr>
          <p:cNvPr id="388" name="Google Shape;388;p30"/>
          <p:cNvSpPr/>
          <p:nvPr/>
        </p:nvSpPr>
        <p:spPr>
          <a:xfrm>
            <a:off x="609600" y="5474940"/>
            <a:ext cx="10972800" cy="9525"/>
          </a:xfrm>
          <a:prstGeom prst="rect">
            <a:avLst/>
          </a:prstGeom>
          <a:solidFill>
            <a:srgbClr val="D4AD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30"/>
          <p:cNvSpPr txBox="1"/>
          <p:nvPr/>
        </p:nvSpPr>
        <p:spPr>
          <a:xfrm>
            <a:off x="857250" y="3531840"/>
            <a:ext cx="18097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A</a:t>
            </a:r>
            <a:endParaRPr/>
          </a:p>
        </p:txBody>
      </p:sp>
      <p:sp>
        <p:nvSpPr>
          <p:cNvPr id="390" name="Google Shape;390;p30"/>
          <p:cNvSpPr txBox="1"/>
          <p:nvPr/>
        </p:nvSpPr>
        <p:spPr>
          <a:xfrm>
            <a:off x="6438900" y="3531840"/>
            <a:ext cx="1714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B</a:t>
            </a:r>
            <a:endParaRPr/>
          </a:p>
        </p:txBody>
      </p:sp>
      <p:sp>
        <p:nvSpPr>
          <p:cNvPr id="391" name="Google Shape;391;p30"/>
          <p:cNvSpPr txBox="1"/>
          <p:nvPr/>
        </p:nvSpPr>
        <p:spPr>
          <a:xfrm>
            <a:off x="857250" y="4579590"/>
            <a:ext cx="1714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C</a:t>
            </a:r>
            <a:endParaRPr/>
          </a:p>
        </p:txBody>
      </p:sp>
      <p:sp>
        <p:nvSpPr>
          <p:cNvPr id="392" name="Google Shape;392;p30"/>
          <p:cNvSpPr txBox="1"/>
          <p:nvPr/>
        </p:nvSpPr>
        <p:spPr>
          <a:xfrm>
            <a:off x="6438900" y="4579590"/>
            <a:ext cx="20002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D</a:t>
            </a:r>
            <a:endParaRPr/>
          </a:p>
        </p:txBody>
      </p:sp>
      <p:sp>
        <p:nvSpPr>
          <p:cNvPr id="393" name="Google Shape;393;p30"/>
          <p:cNvSpPr txBox="1"/>
          <p:nvPr/>
        </p:nvSpPr>
        <p:spPr>
          <a:xfrm>
            <a:off x="609600" y="609600"/>
            <a:ext cx="11521440" cy="581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D4AD6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Pertanyaan 17</a:t>
            </a:r>
            <a:endParaRPr/>
          </a:p>
        </p:txBody>
      </p:sp>
      <p:sp>
        <p:nvSpPr>
          <p:cNvPr id="394" name="Google Shape;394;p30"/>
          <p:cNvSpPr/>
          <p:nvPr/>
        </p:nvSpPr>
        <p:spPr>
          <a:xfrm>
            <a:off x="609600" y="1266825"/>
            <a:ext cx="10972800" cy="19050"/>
          </a:xfrm>
          <a:prstGeom prst="rect">
            <a:avLst/>
          </a:prstGeom>
          <a:solidFill>
            <a:srgbClr val="D4AD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2B5B"/>
        </a:solidFill>
      </p:bgPr>
    </p:bg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399" name="Google Shape;399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00" name="Google Shape;400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328419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01" name="Google Shape;401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91250" y="328419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02" name="Google Shape;402;p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9600" y="433194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03" name="Google Shape;403;p3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191250" y="4331940"/>
            <a:ext cx="539115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31"/>
          <p:cNvSpPr txBox="1"/>
          <p:nvPr/>
        </p:nvSpPr>
        <p:spPr>
          <a:xfrm>
            <a:off x="609600" y="2049809"/>
            <a:ext cx="10972800" cy="8533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Pendapatan yang diperoleh tahun ini tetapi belum diterima tunai di akhir tahun fiskal disebut:</a:t>
            </a:r>
            <a:endParaRPr/>
          </a:p>
        </p:txBody>
      </p:sp>
      <p:sp>
        <p:nvSpPr>
          <p:cNvPr id="405" name="Google Shape;405;p31"/>
          <p:cNvSpPr txBox="1"/>
          <p:nvPr/>
        </p:nvSpPr>
        <p:spPr>
          <a:xfrm>
            <a:off x="609600" y="5617815"/>
            <a:ext cx="109728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5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Kunci Jawaban: B (Accrued income ditampilkan di Neraca sebagai aset lancar)</a:t>
            </a:r>
            <a:endParaRPr/>
          </a:p>
        </p:txBody>
      </p:sp>
      <p:sp>
        <p:nvSpPr>
          <p:cNvPr id="406" name="Google Shape;406;p31"/>
          <p:cNvSpPr/>
          <p:nvPr/>
        </p:nvSpPr>
        <p:spPr>
          <a:xfrm>
            <a:off x="609600" y="5474940"/>
            <a:ext cx="10972800" cy="9525"/>
          </a:xfrm>
          <a:prstGeom prst="rect">
            <a:avLst/>
          </a:prstGeom>
          <a:solidFill>
            <a:srgbClr val="D4AD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31"/>
          <p:cNvSpPr txBox="1"/>
          <p:nvPr/>
        </p:nvSpPr>
        <p:spPr>
          <a:xfrm>
            <a:off x="857250" y="3531840"/>
            <a:ext cx="18097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A</a:t>
            </a:r>
            <a:endParaRPr/>
          </a:p>
        </p:txBody>
      </p:sp>
      <p:sp>
        <p:nvSpPr>
          <p:cNvPr id="408" name="Google Shape;408;p31"/>
          <p:cNvSpPr txBox="1"/>
          <p:nvPr/>
        </p:nvSpPr>
        <p:spPr>
          <a:xfrm>
            <a:off x="6438900" y="3531840"/>
            <a:ext cx="1714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B</a:t>
            </a:r>
            <a:endParaRPr/>
          </a:p>
        </p:txBody>
      </p:sp>
      <p:sp>
        <p:nvSpPr>
          <p:cNvPr id="409" name="Google Shape;409;p31"/>
          <p:cNvSpPr txBox="1"/>
          <p:nvPr/>
        </p:nvSpPr>
        <p:spPr>
          <a:xfrm>
            <a:off x="857250" y="4579590"/>
            <a:ext cx="1714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C</a:t>
            </a:r>
            <a:endParaRPr/>
          </a:p>
        </p:txBody>
      </p:sp>
      <p:sp>
        <p:nvSpPr>
          <p:cNvPr id="410" name="Google Shape;410;p31"/>
          <p:cNvSpPr txBox="1"/>
          <p:nvPr/>
        </p:nvSpPr>
        <p:spPr>
          <a:xfrm>
            <a:off x="6438900" y="4579590"/>
            <a:ext cx="20002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D</a:t>
            </a:r>
            <a:endParaRPr/>
          </a:p>
        </p:txBody>
      </p:sp>
      <p:sp>
        <p:nvSpPr>
          <p:cNvPr id="411" name="Google Shape;411;p31"/>
          <p:cNvSpPr txBox="1"/>
          <p:nvPr/>
        </p:nvSpPr>
        <p:spPr>
          <a:xfrm>
            <a:off x="609600" y="609600"/>
            <a:ext cx="11521440" cy="581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D4AD6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Pertanyaan 18</a:t>
            </a:r>
            <a:endParaRPr/>
          </a:p>
        </p:txBody>
      </p:sp>
      <p:sp>
        <p:nvSpPr>
          <p:cNvPr id="412" name="Google Shape;412;p31"/>
          <p:cNvSpPr/>
          <p:nvPr/>
        </p:nvSpPr>
        <p:spPr>
          <a:xfrm>
            <a:off x="609600" y="1266825"/>
            <a:ext cx="10972800" cy="19050"/>
          </a:xfrm>
          <a:prstGeom prst="rect">
            <a:avLst/>
          </a:prstGeom>
          <a:solidFill>
            <a:srgbClr val="D4AD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2B5B"/>
        </a:solidFill>
      </p:bgPr>
    </p:bg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417" name="Google Shape;417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18" name="Google Shape;418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328419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19" name="Google Shape;419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91250" y="328419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20" name="Google Shape;420;p3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9600" y="433194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21" name="Google Shape;421;p3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191250" y="4331940"/>
            <a:ext cx="539115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32"/>
          <p:cNvSpPr txBox="1"/>
          <p:nvPr/>
        </p:nvSpPr>
        <p:spPr>
          <a:xfrm>
            <a:off x="609600" y="2049809"/>
            <a:ext cx="10972800" cy="8533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Konsep yang mendasari pengenaan penyusutan aset tetap karena bisnis diasumsikan berjalan lama adalah:</a:t>
            </a:r>
            <a:endParaRPr/>
          </a:p>
        </p:txBody>
      </p:sp>
      <p:sp>
        <p:nvSpPr>
          <p:cNvPr id="423" name="Google Shape;423;p32"/>
          <p:cNvSpPr txBox="1"/>
          <p:nvPr/>
        </p:nvSpPr>
        <p:spPr>
          <a:xfrm>
            <a:off x="609600" y="5617815"/>
            <a:ext cx="109728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5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Kunci Jawaban: A (Bisnis diasumsikan berlanjut dalam jangka panjang)</a:t>
            </a:r>
            <a:endParaRPr/>
          </a:p>
        </p:txBody>
      </p:sp>
      <p:sp>
        <p:nvSpPr>
          <p:cNvPr id="424" name="Google Shape;424;p32"/>
          <p:cNvSpPr/>
          <p:nvPr/>
        </p:nvSpPr>
        <p:spPr>
          <a:xfrm>
            <a:off x="609600" y="5474940"/>
            <a:ext cx="10972800" cy="9525"/>
          </a:xfrm>
          <a:prstGeom prst="rect">
            <a:avLst/>
          </a:prstGeom>
          <a:solidFill>
            <a:srgbClr val="D4AD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p32"/>
          <p:cNvSpPr txBox="1"/>
          <p:nvPr/>
        </p:nvSpPr>
        <p:spPr>
          <a:xfrm>
            <a:off x="857250" y="3531840"/>
            <a:ext cx="18097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A</a:t>
            </a:r>
            <a:endParaRPr/>
          </a:p>
        </p:txBody>
      </p:sp>
      <p:sp>
        <p:nvSpPr>
          <p:cNvPr id="426" name="Google Shape;426;p32"/>
          <p:cNvSpPr txBox="1"/>
          <p:nvPr/>
        </p:nvSpPr>
        <p:spPr>
          <a:xfrm>
            <a:off x="6438900" y="3531840"/>
            <a:ext cx="1714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B</a:t>
            </a:r>
            <a:endParaRPr/>
          </a:p>
        </p:txBody>
      </p:sp>
      <p:sp>
        <p:nvSpPr>
          <p:cNvPr id="427" name="Google Shape;427;p32"/>
          <p:cNvSpPr txBox="1"/>
          <p:nvPr/>
        </p:nvSpPr>
        <p:spPr>
          <a:xfrm>
            <a:off x="857250" y="4579590"/>
            <a:ext cx="1714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C</a:t>
            </a:r>
            <a:endParaRPr/>
          </a:p>
        </p:txBody>
      </p:sp>
      <p:sp>
        <p:nvSpPr>
          <p:cNvPr id="428" name="Google Shape;428;p32"/>
          <p:cNvSpPr txBox="1"/>
          <p:nvPr/>
        </p:nvSpPr>
        <p:spPr>
          <a:xfrm>
            <a:off x="6438900" y="4579590"/>
            <a:ext cx="20002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D</a:t>
            </a:r>
            <a:endParaRPr/>
          </a:p>
        </p:txBody>
      </p:sp>
      <p:sp>
        <p:nvSpPr>
          <p:cNvPr id="429" name="Google Shape;429;p32"/>
          <p:cNvSpPr txBox="1"/>
          <p:nvPr/>
        </p:nvSpPr>
        <p:spPr>
          <a:xfrm>
            <a:off x="609600" y="609600"/>
            <a:ext cx="11521440" cy="581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D4AD6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Pertanyaan 19</a:t>
            </a:r>
            <a:endParaRPr/>
          </a:p>
        </p:txBody>
      </p:sp>
      <p:sp>
        <p:nvSpPr>
          <p:cNvPr id="430" name="Google Shape;430;p32"/>
          <p:cNvSpPr/>
          <p:nvPr/>
        </p:nvSpPr>
        <p:spPr>
          <a:xfrm>
            <a:off x="609600" y="1266825"/>
            <a:ext cx="10972800" cy="19050"/>
          </a:xfrm>
          <a:prstGeom prst="rect">
            <a:avLst/>
          </a:prstGeom>
          <a:solidFill>
            <a:srgbClr val="D4AD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2B5B"/>
        </a:solidFill>
      </p:bgPr>
    </p:bg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435" name="Google Shape;435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36" name="Google Shape;436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328419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37" name="Google Shape;437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91250" y="328419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38" name="Google Shape;438;p3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9600" y="4331940"/>
            <a:ext cx="53911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39" name="Google Shape;439;p3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191250" y="4331940"/>
            <a:ext cx="539115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p33"/>
          <p:cNvSpPr txBox="1"/>
          <p:nvPr/>
        </p:nvSpPr>
        <p:spPr>
          <a:xfrm>
            <a:off x="609600" y="2049809"/>
            <a:ext cx="10972800" cy="8533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Sesuai UU Instrumen yang Dapat Diperdagangkan, perbedaan Wesel dan Promes adalah:</a:t>
            </a:r>
            <a:endParaRPr/>
          </a:p>
        </p:txBody>
      </p:sp>
      <p:sp>
        <p:nvSpPr>
          <p:cNvPr id="441" name="Google Shape;441;p33"/>
          <p:cNvSpPr txBox="1"/>
          <p:nvPr/>
        </p:nvSpPr>
        <p:spPr>
          <a:xfrm>
            <a:off x="609600" y="5617815"/>
            <a:ext cx="109728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5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Kunci Jawaban: B (Wesel = Perintah tanpa syarat; Promes = Janji tanpa syarat)</a:t>
            </a:r>
            <a:endParaRPr/>
          </a:p>
        </p:txBody>
      </p:sp>
      <p:sp>
        <p:nvSpPr>
          <p:cNvPr id="442" name="Google Shape;442;p33"/>
          <p:cNvSpPr/>
          <p:nvPr/>
        </p:nvSpPr>
        <p:spPr>
          <a:xfrm>
            <a:off x="609600" y="5474940"/>
            <a:ext cx="10972800" cy="9525"/>
          </a:xfrm>
          <a:prstGeom prst="rect">
            <a:avLst/>
          </a:prstGeom>
          <a:solidFill>
            <a:srgbClr val="D4AD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33"/>
          <p:cNvSpPr txBox="1"/>
          <p:nvPr/>
        </p:nvSpPr>
        <p:spPr>
          <a:xfrm>
            <a:off x="857250" y="3531840"/>
            <a:ext cx="18097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A</a:t>
            </a:r>
            <a:endParaRPr/>
          </a:p>
        </p:txBody>
      </p:sp>
      <p:sp>
        <p:nvSpPr>
          <p:cNvPr id="444" name="Google Shape;444;p33"/>
          <p:cNvSpPr txBox="1"/>
          <p:nvPr/>
        </p:nvSpPr>
        <p:spPr>
          <a:xfrm>
            <a:off x="6438900" y="3531840"/>
            <a:ext cx="1714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B</a:t>
            </a:r>
            <a:endParaRPr/>
          </a:p>
        </p:txBody>
      </p:sp>
      <p:sp>
        <p:nvSpPr>
          <p:cNvPr id="445" name="Google Shape;445;p33"/>
          <p:cNvSpPr txBox="1"/>
          <p:nvPr/>
        </p:nvSpPr>
        <p:spPr>
          <a:xfrm>
            <a:off x="857250" y="4579590"/>
            <a:ext cx="1714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C</a:t>
            </a:r>
            <a:endParaRPr/>
          </a:p>
        </p:txBody>
      </p:sp>
      <p:sp>
        <p:nvSpPr>
          <p:cNvPr id="446" name="Google Shape;446;p33"/>
          <p:cNvSpPr txBox="1"/>
          <p:nvPr/>
        </p:nvSpPr>
        <p:spPr>
          <a:xfrm>
            <a:off x="6438900" y="4579590"/>
            <a:ext cx="20002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4AD60"/>
                </a:solidFill>
                <a:latin typeface="Open Sans"/>
                <a:ea typeface="Open Sans"/>
                <a:cs typeface="Open Sans"/>
                <a:sym typeface="Open Sans"/>
              </a:rPr>
              <a:t>D</a:t>
            </a:r>
            <a:endParaRPr/>
          </a:p>
        </p:txBody>
      </p:sp>
      <p:sp>
        <p:nvSpPr>
          <p:cNvPr id="447" name="Google Shape;447;p33"/>
          <p:cNvSpPr txBox="1"/>
          <p:nvPr/>
        </p:nvSpPr>
        <p:spPr>
          <a:xfrm>
            <a:off x="609600" y="609600"/>
            <a:ext cx="11521440" cy="581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D4AD6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Pertanyaan 20</a:t>
            </a:r>
            <a:endParaRPr/>
          </a:p>
        </p:txBody>
      </p:sp>
      <p:sp>
        <p:nvSpPr>
          <p:cNvPr id="448" name="Google Shape;448;p33"/>
          <p:cNvSpPr/>
          <p:nvPr/>
        </p:nvSpPr>
        <p:spPr>
          <a:xfrm>
            <a:off x="609600" y="1266825"/>
            <a:ext cx="10972800" cy="19050"/>
          </a:xfrm>
          <a:prstGeom prst="rect">
            <a:avLst/>
          </a:prstGeom>
          <a:solidFill>
            <a:srgbClr val="D4AD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2B5B"/>
        </a:solidFill>
      </p:bgPr>
    </p:bg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453" name="Google Shape;453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54" name="Google Shape;454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67375" y="1204912"/>
            <a:ext cx="857250" cy="762000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34"/>
          <p:cNvSpPr txBox="1"/>
          <p:nvPr/>
        </p:nvSpPr>
        <p:spPr>
          <a:xfrm>
            <a:off x="3095625" y="3462337"/>
            <a:ext cx="60007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E4DCCF"/>
                </a:solidFill>
                <a:latin typeface="Open Sans"/>
                <a:ea typeface="Open Sans"/>
                <a:cs typeface="Open Sans"/>
                <a:sym typeface="Open Sans"/>
              </a:rPr>
              <a:t>Evaluasi Pemahaman Akuntansi Keuangan Anda</a:t>
            </a:r>
            <a:endParaRPr/>
          </a:p>
        </p:txBody>
      </p:sp>
      <p:sp>
        <p:nvSpPr>
          <p:cNvPr id="456" name="Google Shape;456;p34"/>
          <p:cNvSpPr txBox="1"/>
          <p:nvPr/>
        </p:nvSpPr>
        <p:spPr>
          <a:xfrm>
            <a:off x="3581400" y="4757737"/>
            <a:ext cx="502920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E4DCCF"/>
                </a:solidFill>
                <a:latin typeface="Open Sans"/>
                <a:ea typeface="Open Sans"/>
                <a:cs typeface="Open Sans"/>
                <a:sym typeface="Open Sans"/>
              </a:rPr>
              <a:t>Materi: Modal, Pendapatan, Laporan Akhir, &amp; Surat Wesel</a:t>
            </a:r>
            <a:endParaRPr/>
          </a:p>
        </p:txBody>
      </p:sp>
      <p:sp>
        <p:nvSpPr>
          <p:cNvPr id="457" name="Google Shape;457;p34"/>
          <p:cNvSpPr txBox="1"/>
          <p:nvPr/>
        </p:nvSpPr>
        <p:spPr>
          <a:xfrm>
            <a:off x="3581400" y="5205412"/>
            <a:ext cx="502920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E4DCCF"/>
                </a:solidFill>
                <a:latin typeface="Open Sans"/>
                <a:ea typeface="Open Sans"/>
                <a:cs typeface="Open Sans"/>
                <a:sym typeface="Open Sans"/>
              </a:rPr>
              <a:t>Terima Kasih!</a:t>
            </a:r>
            <a:endParaRPr/>
          </a:p>
        </p:txBody>
      </p:sp>
      <p:sp>
        <p:nvSpPr>
          <p:cNvPr id="458" name="Google Shape;458;p34"/>
          <p:cNvSpPr txBox="1"/>
          <p:nvPr/>
        </p:nvSpPr>
        <p:spPr>
          <a:xfrm>
            <a:off x="3430666" y="2252662"/>
            <a:ext cx="5330666" cy="1019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D4AD6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KUIS SELESAI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