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6858000" cx="12192000"/>
  <p:notesSz cx="6858000" cy="9144000"/>
  <p:embeddedFontLst>
    <p:embeddedFont>
      <p:font typeface="Inter SemiBold"/>
      <p:regular r:id="rId22"/>
      <p:bold r:id="rId23"/>
      <p:italic r:id="rId24"/>
      <p:boldItalic r:id="rId25"/>
    </p:embeddedFont>
    <p:embeddedFont>
      <p:font typeface="Plus Jakarta Sans"/>
      <p:regular r:id="rId26"/>
      <p:bold r:id="rId27"/>
      <p:italic r:id="rId28"/>
      <p:boldItalic r:id="rId29"/>
    </p:embeddedFont>
    <p:embeddedFont>
      <p:font typeface="Inter"/>
      <p:regular r:id="rId30"/>
      <p:bold r:id="rId31"/>
      <p:italic r:id="rId32"/>
      <p:boldItalic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InterSemiBold-regular.fntdata"/><Relationship Id="rId21" Type="http://schemas.openxmlformats.org/officeDocument/2006/relationships/slide" Target="slides/slide16.xml"/><Relationship Id="rId24" Type="http://schemas.openxmlformats.org/officeDocument/2006/relationships/font" Target="fonts/InterSemiBold-italic.fntdata"/><Relationship Id="rId23" Type="http://schemas.openxmlformats.org/officeDocument/2006/relationships/font" Target="fonts/Inter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PlusJakartaSans-regular.fntdata"/><Relationship Id="rId25" Type="http://schemas.openxmlformats.org/officeDocument/2006/relationships/font" Target="fonts/InterSemiBold-boldItalic.fntdata"/><Relationship Id="rId28" Type="http://schemas.openxmlformats.org/officeDocument/2006/relationships/font" Target="fonts/PlusJakartaSans-italic.fntdata"/><Relationship Id="rId27" Type="http://schemas.openxmlformats.org/officeDocument/2006/relationships/font" Target="fonts/PlusJakarta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PlusJakartaSans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Inter-bold.fntdata"/><Relationship Id="rId30" Type="http://schemas.openxmlformats.org/officeDocument/2006/relationships/font" Target="fonts/Inter-regular.fntdata"/><Relationship Id="rId11" Type="http://schemas.openxmlformats.org/officeDocument/2006/relationships/slide" Target="slides/slide6.xml"/><Relationship Id="rId33" Type="http://schemas.openxmlformats.org/officeDocument/2006/relationships/font" Target="fonts/Inter-boldItalic.fntdata"/><Relationship Id="rId10" Type="http://schemas.openxmlformats.org/officeDocument/2006/relationships/slide" Target="slides/slide5.xml"/><Relationship Id="rId32" Type="http://schemas.openxmlformats.org/officeDocument/2006/relationships/font" Target="fonts/Inter-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5" name="Google Shape;255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5" name="Google Shape;32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9" name="Google Shape;389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1" name="Google Shape;421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3" name="Google Shape;453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10" Type="http://schemas.openxmlformats.org/officeDocument/2006/relationships/image" Target="../media/image32.png"/><Relationship Id="rId9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1.png"/><Relationship Id="rId8" Type="http://schemas.openxmlformats.org/officeDocument/2006/relationships/image" Target="../media/image2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10" Type="http://schemas.openxmlformats.org/officeDocument/2006/relationships/image" Target="../media/image18.png"/><Relationship Id="rId9" Type="http://schemas.openxmlformats.org/officeDocument/2006/relationships/image" Target="../media/image12.png"/><Relationship Id="rId5" Type="http://schemas.openxmlformats.org/officeDocument/2006/relationships/image" Target="../media/image19.png"/><Relationship Id="rId6" Type="http://schemas.openxmlformats.org/officeDocument/2006/relationships/image" Target="../media/image1.png"/><Relationship Id="rId7" Type="http://schemas.openxmlformats.org/officeDocument/2006/relationships/image" Target="../media/image3.png"/><Relationship Id="rId8" Type="http://schemas.openxmlformats.org/officeDocument/2006/relationships/image" Target="../media/image2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29.png"/><Relationship Id="rId5" Type="http://schemas.openxmlformats.org/officeDocument/2006/relationships/image" Target="../media/image12.png"/><Relationship Id="rId6" Type="http://schemas.openxmlformats.org/officeDocument/2006/relationships/image" Target="../media/image3.png"/><Relationship Id="rId7" Type="http://schemas.openxmlformats.org/officeDocument/2006/relationships/image" Target="../media/image1.png"/><Relationship Id="rId8" Type="http://schemas.openxmlformats.org/officeDocument/2006/relationships/image" Target="../media/image20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10" Type="http://schemas.openxmlformats.org/officeDocument/2006/relationships/image" Target="../media/image21.png"/><Relationship Id="rId9" Type="http://schemas.openxmlformats.org/officeDocument/2006/relationships/image" Target="../media/image5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1.png"/><Relationship Id="rId8" Type="http://schemas.openxmlformats.org/officeDocument/2006/relationships/image" Target="../media/image20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10" Type="http://schemas.openxmlformats.org/officeDocument/2006/relationships/image" Target="../media/image27.png"/><Relationship Id="rId9" Type="http://schemas.openxmlformats.org/officeDocument/2006/relationships/image" Target="../media/image28.png"/><Relationship Id="rId5" Type="http://schemas.openxmlformats.org/officeDocument/2006/relationships/image" Target="../media/image5.png"/><Relationship Id="rId6" Type="http://schemas.openxmlformats.org/officeDocument/2006/relationships/image" Target="../media/image22.png"/><Relationship Id="rId7" Type="http://schemas.openxmlformats.org/officeDocument/2006/relationships/image" Target="../media/image1.png"/><Relationship Id="rId8" Type="http://schemas.openxmlformats.org/officeDocument/2006/relationships/image" Target="../media/image2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10" Type="http://schemas.openxmlformats.org/officeDocument/2006/relationships/image" Target="../media/image34.png"/><Relationship Id="rId9" Type="http://schemas.openxmlformats.org/officeDocument/2006/relationships/image" Target="../media/image19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3.png"/><Relationship Id="rId8" Type="http://schemas.openxmlformats.org/officeDocument/2006/relationships/image" Target="../media/image2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37.png"/><Relationship Id="rId5" Type="http://schemas.openxmlformats.org/officeDocument/2006/relationships/image" Target="../media/image12.png"/><Relationship Id="rId6" Type="http://schemas.openxmlformats.org/officeDocument/2006/relationships/image" Target="../media/image1.png"/><Relationship Id="rId7" Type="http://schemas.openxmlformats.org/officeDocument/2006/relationships/image" Target="../media/image14.png"/><Relationship Id="rId8" Type="http://schemas.openxmlformats.org/officeDocument/2006/relationships/image" Target="../media/image20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10" Type="http://schemas.openxmlformats.org/officeDocument/2006/relationships/image" Target="../media/image33.png"/><Relationship Id="rId9" Type="http://schemas.openxmlformats.org/officeDocument/2006/relationships/image" Target="../media/image5.png"/><Relationship Id="rId5" Type="http://schemas.openxmlformats.org/officeDocument/2006/relationships/image" Target="../media/image19.png"/><Relationship Id="rId6" Type="http://schemas.openxmlformats.org/officeDocument/2006/relationships/image" Target="../media/image14.png"/><Relationship Id="rId7" Type="http://schemas.openxmlformats.org/officeDocument/2006/relationships/image" Target="../media/image1.png"/><Relationship Id="rId8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10" Type="http://schemas.openxmlformats.org/officeDocument/2006/relationships/image" Target="../media/image39.png"/><Relationship Id="rId9" Type="http://schemas.openxmlformats.org/officeDocument/2006/relationships/image" Target="../media/image19.png"/><Relationship Id="rId5" Type="http://schemas.openxmlformats.org/officeDocument/2006/relationships/image" Target="../media/image12.png"/><Relationship Id="rId6" Type="http://schemas.openxmlformats.org/officeDocument/2006/relationships/image" Target="../media/image3.png"/><Relationship Id="rId7" Type="http://schemas.openxmlformats.org/officeDocument/2006/relationships/image" Target="../media/image14.png"/><Relationship Id="rId8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5" Type="http://schemas.openxmlformats.org/officeDocument/2006/relationships/image" Target="../media/image5.png"/><Relationship Id="rId6" Type="http://schemas.openxmlformats.org/officeDocument/2006/relationships/image" Target="../media/image1.png"/><Relationship Id="rId7" Type="http://schemas.openxmlformats.org/officeDocument/2006/relationships/image" Target="../media/image20.png"/><Relationship Id="rId8" Type="http://schemas.openxmlformats.org/officeDocument/2006/relationships/image" Target="../media/image4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36.png"/><Relationship Id="rId5" Type="http://schemas.openxmlformats.org/officeDocument/2006/relationships/image" Target="../media/image12.png"/><Relationship Id="rId6" Type="http://schemas.openxmlformats.org/officeDocument/2006/relationships/image" Target="../media/image14.png"/><Relationship Id="rId7" Type="http://schemas.openxmlformats.org/officeDocument/2006/relationships/image" Target="../media/image22.png"/><Relationship Id="rId8" Type="http://schemas.openxmlformats.org/officeDocument/2006/relationships/image" Target="../media/image4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84" name="Google Shape;8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85" name="Google Shape;85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3"/>
          <p:cNvSpPr txBox="1"/>
          <p:nvPr/>
        </p:nvSpPr>
        <p:spPr>
          <a:xfrm>
            <a:off x="495300" y="3059552"/>
            <a:ext cx="112014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997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Kuis </a:t>
            </a:r>
            <a:r>
              <a:rPr b="1" lang="en-US" sz="4800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Materi FO PROJECT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/>
        </p:nvSpPr>
        <p:spPr>
          <a:xfrm>
            <a:off x="762000" y="2041326"/>
            <a:ext cx="4800600" cy="2346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Bagian 1: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200" u="none" cap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Komunikasi Data &amp; Jaringan Komputer</a:t>
            </a:r>
            <a:endParaRPr/>
          </a:p>
        </p:txBody>
      </p:sp>
      <p:pic>
        <p:nvPicPr>
          <p:cNvPr descr="image.png" id="92" name="Google Shape;92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97" name="Google Shape;9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2763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8" name="Google Shape;9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35267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99" name="Google Shape;99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342900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0" name="Google Shape;10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450532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1" name="Google Shape;10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55816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2" name="Google Shape;102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1447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3" name="Google Shape;103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34700" y="25241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4" name="Google Shape;104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34700" y="36004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5" name="Google Shape;105;p1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34700" y="46767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06" name="Google Shape;10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57531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15"/>
          <p:cNvSpPr txBox="1"/>
          <p:nvPr/>
        </p:nvSpPr>
        <p:spPr>
          <a:xfrm>
            <a:off x="571500" y="476250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Kuis Komunikasi Data</a:t>
            </a:r>
            <a:endParaRPr/>
          </a:p>
        </p:txBody>
      </p:sp>
      <p:sp>
        <p:nvSpPr>
          <p:cNvPr id="108" name="Google Shape;108;p15"/>
          <p:cNvSpPr/>
          <p:nvPr/>
        </p:nvSpPr>
        <p:spPr>
          <a:xfrm>
            <a:off x="571500" y="97155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09" name="Google Shape;109;p1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448925" y="514350"/>
            <a:ext cx="1171575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5"/>
          <p:cNvSpPr txBox="1"/>
          <p:nvPr/>
        </p:nvSpPr>
        <p:spPr>
          <a:xfrm>
            <a:off x="847725" y="15192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01</a:t>
            </a:r>
            <a:endParaRPr/>
          </a:p>
        </p:txBody>
      </p:sp>
      <p:sp>
        <p:nvSpPr>
          <p:cNvPr id="111" name="Google Shape;111;p15"/>
          <p:cNvSpPr txBox="1"/>
          <p:nvPr/>
        </p:nvSpPr>
        <p:spPr>
          <a:xfrm>
            <a:off x="847725" y="259556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02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847725" y="367188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03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847725" y="474821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04</a:t>
            </a:r>
            <a:endParaRPr/>
          </a:p>
        </p:txBody>
      </p:sp>
      <p:sp>
        <p:nvSpPr>
          <p:cNvPr id="114" name="Google Shape;114;p15"/>
          <p:cNvSpPr txBox="1"/>
          <p:nvPr/>
        </p:nvSpPr>
        <p:spPr>
          <a:xfrm>
            <a:off x="847725" y="58245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05</a:t>
            </a:r>
            <a:endParaRPr/>
          </a:p>
        </p:txBody>
      </p:sp>
      <p:sp>
        <p:nvSpPr>
          <p:cNvPr id="115" name="Google Shape;115;p15"/>
          <p:cNvSpPr txBox="1"/>
          <p:nvPr/>
        </p:nvSpPr>
        <p:spPr>
          <a:xfrm>
            <a:off x="1323975" y="14521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Apa tujuan utama dari proses komunikasi data dalam sebuah jaringan komputer?</a:t>
            </a:r>
            <a:endParaRPr/>
          </a:p>
        </p:txBody>
      </p:sp>
      <p:sp>
        <p:nvSpPr>
          <p:cNvPr id="116" name="Google Shape;116;p15"/>
          <p:cNvSpPr txBox="1"/>
          <p:nvPr/>
        </p:nvSpPr>
        <p:spPr>
          <a:xfrm>
            <a:off x="1323975" y="1738758"/>
            <a:ext cx="93249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Simpan lokal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Proses algoritma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ertukaran data peran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gkat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Cetak dokumen fisik</a:t>
            </a:r>
            <a:endParaRPr/>
          </a:p>
        </p:txBody>
      </p:sp>
      <p:sp>
        <p:nvSpPr>
          <p:cNvPr id="117" name="Google Shape;117;p15"/>
          <p:cNvSpPr txBox="1"/>
          <p:nvPr/>
        </p:nvSpPr>
        <p:spPr>
          <a:xfrm>
            <a:off x="1323975" y="252844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Manakah komponen yang berfungsi sebagai aturan baku untuk menjamin kompatibilitas transfer data?</a:t>
            </a:r>
            <a:endParaRPr/>
          </a:p>
        </p:txBody>
      </p:sp>
      <p:sp>
        <p:nvSpPr>
          <p:cNvPr id="118" name="Google Shape;118;p15"/>
          <p:cNvSpPr txBox="1"/>
          <p:nvPr/>
        </p:nvSpPr>
        <p:spPr>
          <a:xfrm>
            <a:off x="1323975" y="281508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Pengirim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Protokol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Media Transmisi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Penerima</a:t>
            </a:r>
            <a:endParaRPr/>
          </a:p>
        </p:txBody>
      </p:sp>
      <p:sp>
        <p:nvSpPr>
          <p:cNvPr id="119" name="Google Shape;119;p15"/>
          <p:cNvSpPr txBox="1"/>
          <p:nvPr/>
        </p:nvSpPr>
        <p:spPr>
          <a:xfrm>
            <a:off x="1323975" y="360476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Tahap di mana sinyal yang diterima diubah kembali menjadi data yang dapat digunakan disebut...</a:t>
            </a:r>
            <a:endParaRPr/>
          </a:p>
        </p:txBody>
      </p:sp>
      <p:sp>
        <p:nvSpPr>
          <p:cNvPr id="120" name="Google Shape;120;p15"/>
          <p:cNvSpPr txBox="1"/>
          <p:nvPr/>
        </p:nvSpPr>
        <p:spPr>
          <a:xfrm>
            <a:off x="1323975" y="389140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Encoding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Transmisi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Penerimaan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Decoding</a:t>
            </a:r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1323975" y="468109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Sistem siaran televisi dan stasiun radio FM merupakan contoh penerapan dari mode komunikasi...</a:t>
            </a:r>
            <a:endParaRPr/>
          </a:p>
        </p:txBody>
      </p:sp>
      <p:sp>
        <p:nvSpPr>
          <p:cNvPr id="122" name="Google Shape;122;p15"/>
          <p:cNvSpPr txBox="1"/>
          <p:nvPr/>
        </p:nvSpPr>
        <p:spPr>
          <a:xfrm>
            <a:off x="1323975" y="496773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Half-Duplex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Simplex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Full-Duplex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Auto-Duplex</a:t>
            </a:r>
            <a:endParaRPr/>
          </a:p>
        </p:txBody>
      </p:sp>
      <p:sp>
        <p:nvSpPr>
          <p:cNvPr id="123" name="Google Shape;123;p15"/>
          <p:cNvSpPr txBox="1"/>
          <p:nvPr/>
        </p:nvSpPr>
        <p:spPr>
          <a:xfrm>
            <a:off x="1323975" y="57574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Bentuk transmisi data dengan nilai diskrit (0 dan 1) yang lebih aman dan tahan gangguan adalah...</a:t>
            </a:r>
            <a:endParaRPr/>
          </a:p>
        </p:txBody>
      </p:sp>
      <p:sp>
        <p:nvSpPr>
          <p:cNvPr id="124" name="Google Shape;124;p15"/>
          <p:cNvSpPr txBox="1"/>
          <p:nvPr/>
        </p:nvSpPr>
        <p:spPr>
          <a:xfrm>
            <a:off x="1323975" y="60440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Analog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Satelit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Digital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Paralel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29" name="Google Shape;129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2763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0" name="Google Shape;130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35267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1" name="Google Shape;131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342900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2" name="Google Shape;13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450532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3" name="Google Shape;13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55816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4" name="Google Shape;134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1447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5" name="Google Shape;135;p1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34700" y="25241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6" name="Google Shape;136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34700" y="36004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7" name="Google Shape;137;p1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34700" y="46767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38" name="Google Shape;138;p1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934700" y="57531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16"/>
          <p:cNvSpPr txBox="1"/>
          <p:nvPr/>
        </p:nvSpPr>
        <p:spPr>
          <a:xfrm>
            <a:off x="571500" y="476250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Kuis Komunikasi Data</a:t>
            </a:r>
            <a:endParaRPr/>
          </a:p>
        </p:txBody>
      </p:sp>
      <p:sp>
        <p:nvSpPr>
          <p:cNvPr id="140" name="Google Shape;140;p16"/>
          <p:cNvSpPr/>
          <p:nvPr/>
        </p:nvSpPr>
        <p:spPr>
          <a:xfrm>
            <a:off x="571500" y="97155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41" name="Google Shape;141;p16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448925" y="514350"/>
            <a:ext cx="1171575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6"/>
          <p:cNvSpPr txBox="1"/>
          <p:nvPr/>
        </p:nvSpPr>
        <p:spPr>
          <a:xfrm>
            <a:off x="847725" y="15192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06</a:t>
            </a:r>
            <a:endParaRPr/>
          </a:p>
        </p:txBody>
      </p:sp>
      <p:sp>
        <p:nvSpPr>
          <p:cNvPr id="143" name="Google Shape;143;p16"/>
          <p:cNvSpPr txBox="1"/>
          <p:nvPr/>
        </p:nvSpPr>
        <p:spPr>
          <a:xfrm>
            <a:off x="847725" y="259556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07</a:t>
            </a:r>
            <a:endParaRPr/>
          </a:p>
        </p:txBody>
      </p:sp>
      <p:sp>
        <p:nvSpPr>
          <p:cNvPr id="144" name="Google Shape;144;p16"/>
          <p:cNvSpPr txBox="1"/>
          <p:nvPr/>
        </p:nvSpPr>
        <p:spPr>
          <a:xfrm>
            <a:off x="847725" y="367188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08</a:t>
            </a:r>
            <a:endParaRPr/>
          </a:p>
        </p:txBody>
      </p:sp>
      <p:sp>
        <p:nvSpPr>
          <p:cNvPr id="145" name="Google Shape;145;p16"/>
          <p:cNvSpPr txBox="1"/>
          <p:nvPr/>
        </p:nvSpPr>
        <p:spPr>
          <a:xfrm>
            <a:off x="847725" y="474821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09</a:t>
            </a:r>
            <a:endParaRPr/>
          </a:p>
        </p:txBody>
      </p:sp>
      <p:sp>
        <p:nvSpPr>
          <p:cNvPr id="146" name="Google Shape;146;p16"/>
          <p:cNvSpPr txBox="1"/>
          <p:nvPr/>
        </p:nvSpPr>
        <p:spPr>
          <a:xfrm>
            <a:off x="847725" y="58245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10</a:t>
            </a:r>
            <a:endParaRPr/>
          </a:p>
        </p:txBody>
      </p:sp>
      <p:sp>
        <p:nvSpPr>
          <p:cNvPr id="147" name="Google Shape;147;p16"/>
          <p:cNvSpPr txBox="1"/>
          <p:nvPr/>
        </p:nvSpPr>
        <p:spPr>
          <a:xfrm>
            <a:off x="1323975" y="1452116"/>
            <a:ext cx="9324900" cy="21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Komunikasi di mana data dikirim secara teratur melalui sinyal jam (clock) yang sama disebut...</a:t>
            </a:r>
            <a:endParaRPr/>
          </a:p>
        </p:txBody>
      </p:sp>
      <p:sp>
        <p:nvSpPr>
          <p:cNvPr id="148" name="Google Shape;148;p16"/>
          <p:cNvSpPr txBox="1"/>
          <p:nvPr/>
        </p:nvSpPr>
        <p:spPr>
          <a:xfrm>
            <a:off x="1323975" y="17387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Asinkron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Sinkron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Paralel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Serial</a:t>
            </a:r>
            <a:endParaRPr/>
          </a:p>
        </p:txBody>
      </p:sp>
      <p:sp>
        <p:nvSpPr>
          <p:cNvPr id="149" name="Google Shape;149;p16"/>
          <p:cNvSpPr txBox="1"/>
          <p:nvPr/>
        </p:nvSpPr>
        <p:spPr>
          <a:xfrm>
            <a:off x="1323975" y="252844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Kelemahan utama dari komunikasi paralel jika digunakan untuk transmisi jarak jauh adalah...</a:t>
            </a:r>
            <a:endParaRPr/>
          </a:p>
        </p:txBody>
      </p:sp>
      <p:sp>
        <p:nvSpPr>
          <p:cNvPr id="150" name="Google Shape;150;p16"/>
          <p:cNvSpPr txBox="1"/>
          <p:nvPr/>
        </p:nvSpPr>
        <p:spPr>
          <a:xfrm>
            <a:off x="1323975" y="281508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Sangat lambat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Hanya kirim 1 bit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Distorsi sinyal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Butuh nirkabel</a:t>
            </a:r>
            <a:endParaRPr/>
          </a:p>
        </p:txBody>
      </p:sp>
      <p:sp>
        <p:nvSpPr>
          <p:cNvPr id="151" name="Google Shape;151;p16"/>
          <p:cNvSpPr txBox="1"/>
          <p:nvPr/>
        </p:nvSpPr>
        <p:spPr>
          <a:xfrm>
            <a:off x="1323975" y="360476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Mode di mana perangkat mengirim &amp; menerima data secara bergantian (tidak bersamaan) disebut...</a:t>
            </a:r>
            <a:endParaRPr/>
          </a:p>
        </p:txBody>
      </p:sp>
      <p:sp>
        <p:nvSpPr>
          <p:cNvPr id="152" name="Google Shape;152;p16"/>
          <p:cNvSpPr txBox="1"/>
          <p:nvPr/>
        </p:nvSpPr>
        <p:spPr>
          <a:xfrm>
            <a:off x="1323975" y="389140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Simplex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Half-Duplex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Full-Duplex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Multiplex</a:t>
            </a:r>
            <a:endParaRPr/>
          </a:p>
        </p:txBody>
      </p:sp>
      <p:sp>
        <p:nvSpPr>
          <p:cNvPr id="153" name="Google Shape;153;p16"/>
          <p:cNvSpPr txBox="1"/>
          <p:nvPr/>
        </p:nvSpPr>
        <p:spPr>
          <a:xfrm>
            <a:off x="1323975" y="468109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Variasi waktu kedatangan paket data yang memengaruhi kualitas video streaming disebut...</a:t>
            </a:r>
            <a:endParaRPr/>
          </a:p>
        </p:txBody>
      </p:sp>
      <p:sp>
        <p:nvSpPr>
          <p:cNvPr id="154" name="Google Shape;154;p16"/>
          <p:cNvSpPr txBox="1"/>
          <p:nvPr/>
        </p:nvSpPr>
        <p:spPr>
          <a:xfrm>
            <a:off x="1323975" y="496773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Atenuasi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Integritas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Jitter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Latensi</a:t>
            </a:r>
            <a:endParaRPr/>
          </a:p>
        </p:txBody>
      </p:sp>
      <p:sp>
        <p:nvSpPr>
          <p:cNvPr id="155" name="Google Shape;155;p16"/>
          <p:cNvSpPr txBox="1"/>
          <p:nvPr/>
        </p:nvSpPr>
        <p:spPr>
          <a:xfrm>
            <a:off x="1323975" y="57574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Kabel dengan konduktor pusat tembaga, isolasi, dan pelindung logam (seperti untuk TV kabel) adalah...</a:t>
            </a:r>
            <a:endParaRPr/>
          </a:p>
        </p:txBody>
      </p:sp>
      <p:sp>
        <p:nvSpPr>
          <p:cNvPr id="156" name="Google Shape;156;p16"/>
          <p:cNvSpPr txBox="1"/>
          <p:nvPr/>
        </p:nvSpPr>
        <p:spPr>
          <a:xfrm>
            <a:off x="1323975" y="60440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Twisted Pair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Fiber Optik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Koaksial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UTP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61" name="Google Shape;161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2763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2" name="Google Shape;162;p1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35267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3" name="Google Shape;16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342900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4" name="Google Shape;164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450532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5" name="Google Shape;165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55816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6" name="Google Shape;166;p1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1447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7" name="Google Shape;167;p1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34700" y="25241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8" name="Google Shape;168;p1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34700" y="36004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69" name="Google Shape;169;p1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34700" y="46767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70" name="Google Shape;170;p1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934700" y="57531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17"/>
          <p:cNvSpPr txBox="1"/>
          <p:nvPr/>
        </p:nvSpPr>
        <p:spPr>
          <a:xfrm>
            <a:off x="571500" y="476250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Kuis Komunikasi Data</a:t>
            </a:r>
            <a:endParaRPr/>
          </a:p>
        </p:txBody>
      </p:sp>
      <p:sp>
        <p:nvSpPr>
          <p:cNvPr id="172" name="Google Shape;172;p17"/>
          <p:cNvSpPr/>
          <p:nvPr/>
        </p:nvSpPr>
        <p:spPr>
          <a:xfrm>
            <a:off x="571500" y="97155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173" name="Google Shape;173;p17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525125" y="514350"/>
            <a:ext cx="1095375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17"/>
          <p:cNvSpPr txBox="1"/>
          <p:nvPr/>
        </p:nvSpPr>
        <p:spPr>
          <a:xfrm>
            <a:off x="847725" y="15192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11</a:t>
            </a:r>
            <a:endParaRPr/>
          </a:p>
        </p:txBody>
      </p:sp>
      <p:sp>
        <p:nvSpPr>
          <p:cNvPr id="175" name="Google Shape;175;p17"/>
          <p:cNvSpPr txBox="1"/>
          <p:nvPr/>
        </p:nvSpPr>
        <p:spPr>
          <a:xfrm>
            <a:off x="847725" y="259556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12</a:t>
            </a:r>
            <a:endParaRPr/>
          </a:p>
        </p:txBody>
      </p:sp>
      <p:sp>
        <p:nvSpPr>
          <p:cNvPr id="176" name="Google Shape;176;p17"/>
          <p:cNvSpPr txBox="1"/>
          <p:nvPr/>
        </p:nvSpPr>
        <p:spPr>
          <a:xfrm>
            <a:off x="847725" y="367188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13</a:t>
            </a:r>
            <a:endParaRPr/>
          </a:p>
        </p:txBody>
      </p:sp>
      <p:sp>
        <p:nvSpPr>
          <p:cNvPr id="177" name="Google Shape;177;p17"/>
          <p:cNvSpPr txBox="1"/>
          <p:nvPr/>
        </p:nvSpPr>
        <p:spPr>
          <a:xfrm>
            <a:off x="847725" y="474821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14</a:t>
            </a:r>
            <a:endParaRPr/>
          </a:p>
        </p:txBody>
      </p:sp>
      <p:sp>
        <p:nvSpPr>
          <p:cNvPr id="178" name="Google Shape;178;p17"/>
          <p:cNvSpPr txBox="1"/>
          <p:nvPr/>
        </p:nvSpPr>
        <p:spPr>
          <a:xfrm>
            <a:off x="847725" y="58245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15</a:t>
            </a:r>
            <a:endParaRPr/>
          </a:p>
        </p:txBody>
      </p:sp>
      <p:sp>
        <p:nvSpPr>
          <p:cNvPr id="179" name="Google Shape;179;p17"/>
          <p:cNvSpPr txBox="1"/>
          <p:nvPr/>
        </p:nvSpPr>
        <p:spPr>
          <a:xfrm>
            <a:off x="1323975" y="14521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Media terpandu yang sepenuhnya kebal terhadap interferensi elektromagnetik adalah...</a:t>
            </a:r>
            <a:endParaRPr/>
          </a:p>
        </p:txBody>
      </p:sp>
      <p:sp>
        <p:nvSpPr>
          <p:cNvPr id="180" name="Google Shape;180;p17"/>
          <p:cNvSpPr txBox="1"/>
          <p:nvPr/>
        </p:nvSpPr>
        <p:spPr>
          <a:xfrm>
            <a:off x="1323975" y="17387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Serat Optik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Mikro (Microwave)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Koaksial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Gelombang Radio</a:t>
            </a:r>
            <a:endParaRPr/>
          </a:p>
        </p:txBody>
      </p:sp>
      <p:sp>
        <p:nvSpPr>
          <p:cNvPr id="181" name="Google Shape;181;p17"/>
          <p:cNvSpPr txBox="1"/>
          <p:nvPr/>
        </p:nvSpPr>
        <p:spPr>
          <a:xfrm>
            <a:off x="1323975" y="252844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Sinyal frekuensi tinggi (satelit) yang membutuhkan pandangan langsung (line-of-sight) adalah...</a:t>
            </a:r>
            <a:endParaRPr/>
          </a:p>
        </p:txBody>
      </p:sp>
      <p:sp>
        <p:nvSpPr>
          <p:cNvPr id="182" name="Google Shape;182;p17"/>
          <p:cNvSpPr txBox="1"/>
          <p:nvPr/>
        </p:nvSpPr>
        <p:spPr>
          <a:xfrm>
            <a:off x="1323975" y="281508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Inframerah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Mikro (Microwave)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Gelombang Radio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Bluetooth</a:t>
            </a:r>
            <a:endParaRPr/>
          </a:p>
        </p:txBody>
      </p:sp>
      <p:sp>
        <p:nvSpPr>
          <p:cNvPr id="183" name="Google Shape;183;p17"/>
          <p:cNvSpPr txBox="1"/>
          <p:nvPr/>
        </p:nvSpPr>
        <p:spPr>
          <a:xfrm>
            <a:off x="1323975" y="360476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Berapa jumlah keseluruhan lapisan (layer) dalam model jaringan referensi OSI?</a:t>
            </a:r>
            <a:endParaRPr/>
          </a:p>
        </p:txBody>
      </p:sp>
      <p:sp>
        <p:nvSpPr>
          <p:cNvPr id="184" name="Google Shape;184;p17"/>
          <p:cNvSpPr txBox="1"/>
          <p:nvPr/>
        </p:nvSpPr>
        <p:spPr>
          <a:xfrm>
            <a:off x="1323975" y="389140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4 Lapisan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5 Lapisan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6 Lapisan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7 Lapisan</a:t>
            </a:r>
            <a:endParaRPr/>
          </a:p>
        </p:txBody>
      </p:sp>
      <p:sp>
        <p:nvSpPr>
          <p:cNvPr id="185" name="Google Shape;185;p17"/>
          <p:cNvSpPr txBox="1"/>
          <p:nvPr/>
        </p:nvSpPr>
        <p:spPr>
          <a:xfrm>
            <a:off x="1323975" y="468109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Protokol SMTP, POP3, dan IMAP difungsikan secara spesifik untuk aplikasi...</a:t>
            </a:r>
            <a:endParaRPr/>
          </a:p>
        </p:txBody>
      </p:sp>
      <p:sp>
        <p:nvSpPr>
          <p:cNvPr id="186" name="Google Shape;186;p17"/>
          <p:cNvSpPr txBox="1"/>
          <p:nvPr/>
        </p:nvSpPr>
        <p:spPr>
          <a:xfrm>
            <a:off x="1323975" y="496773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Browsing Web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FTP (File)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Transaksi E-mail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Kontrol Jaringan</a:t>
            </a:r>
            <a:endParaRPr/>
          </a:p>
        </p:txBody>
      </p:sp>
      <p:sp>
        <p:nvSpPr>
          <p:cNvPr id="187" name="Google Shape;187;p17"/>
          <p:cNvSpPr txBox="1"/>
          <p:nvPr/>
        </p:nvSpPr>
        <p:spPr>
          <a:xfrm>
            <a:off x="1323975" y="57574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Hilangnya kekuatan sinyal secara bertahap saat merambat melalui media transmisi disebut...</a:t>
            </a:r>
            <a:endParaRPr/>
          </a:p>
        </p:txBody>
      </p:sp>
      <p:sp>
        <p:nvSpPr>
          <p:cNvPr id="188" name="Google Shape;188;p17"/>
          <p:cNvSpPr txBox="1"/>
          <p:nvPr/>
        </p:nvSpPr>
        <p:spPr>
          <a:xfrm>
            <a:off x="1323975" y="60440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Distorsi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Atenuasi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Jitter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Redundansi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193" name="Google Shape;19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2763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4" name="Google Shape;194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35267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5" name="Google Shape;19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342900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6" name="Google Shape;19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450532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7" name="Google Shape;197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55816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8" name="Google Shape;198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1447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199" name="Google Shape;199;p1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34700" y="25241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0" name="Google Shape;200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34700" y="36004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1" name="Google Shape;201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34700" y="46767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02" name="Google Shape;202;p1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57531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8"/>
          <p:cNvSpPr txBox="1"/>
          <p:nvPr/>
        </p:nvSpPr>
        <p:spPr>
          <a:xfrm>
            <a:off x="571500" y="476250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Kuis Komunikasi Data</a:t>
            </a:r>
            <a:endParaRPr/>
          </a:p>
        </p:txBody>
      </p:sp>
      <p:sp>
        <p:nvSpPr>
          <p:cNvPr id="204" name="Google Shape;204;p18"/>
          <p:cNvSpPr/>
          <p:nvPr/>
        </p:nvSpPr>
        <p:spPr>
          <a:xfrm>
            <a:off x="571500" y="97155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05" name="Google Shape;205;p1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458450" y="514350"/>
            <a:ext cx="116205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8"/>
          <p:cNvSpPr txBox="1"/>
          <p:nvPr/>
        </p:nvSpPr>
        <p:spPr>
          <a:xfrm>
            <a:off x="847725" y="15192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16</a:t>
            </a:r>
            <a:endParaRPr/>
          </a:p>
        </p:txBody>
      </p:sp>
      <p:sp>
        <p:nvSpPr>
          <p:cNvPr id="207" name="Google Shape;207;p18"/>
          <p:cNvSpPr txBox="1"/>
          <p:nvPr/>
        </p:nvSpPr>
        <p:spPr>
          <a:xfrm>
            <a:off x="847725" y="259556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17</a:t>
            </a:r>
            <a:endParaRPr/>
          </a:p>
        </p:txBody>
      </p:sp>
      <p:sp>
        <p:nvSpPr>
          <p:cNvPr id="208" name="Google Shape;208;p18"/>
          <p:cNvSpPr txBox="1"/>
          <p:nvPr/>
        </p:nvSpPr>
        <p:spPr>
          <a:xfrm>
            <a:off x="847725" y="367188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18</a:t>
            </a:r>
            <a:endParaRPr/>
          </a:p>
        </p:txBody>
      </p:sp>
      <p:sp>
        <p:nvSpPr>
          <p:cNvPr id="209" name="Google Shape;209;p18"/>
          <p:cNvSpPr txBox="1"/>
          <p:nvPr/>
        </p:nvSpPr>
        <p:spPr>
          <a:xfrm>
            <a:off x="847725" y="474821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19</a:t>
            </a:r>
            <a:endParaRPr/>
          </a:p>
        </p:txBody>
      </p:sp>
      <p:sp>
        <p:nvSpPr>
          <p:cNvPr id="210" name="Google Shape;210;p18"/>
          <p:cNvSpPr txBox="1"/>
          <p:nvPr/>
        </p:nvSpPr>
        <p:spPr>
          <a:xfrm>
            <a:off x="847725" y="58245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20</a:t>
            </a:r>
            <a:endParaRPr/>
          </a:p>
        </p:txBody>
      </p:sp>
      <p:sp>
        <p:nvSpPr>
          <p:cNvPr id="211" name="Google Shape;211;p18"/>
          <p:cNvSpPr txBox="1"/>
          <p:nvPr/>
        </p:nvSpPr>
        <p:spPr>
          <a:xfrm>
            <a:off x="1323975" y="14521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Kerusakan di mana dua bit atau lebih yang berurutan mengalami kesalahan selama transmisi disebut...</a:t>
            </a:r>
            <a:endParaRPr/>
          </a:p>
        </p:txBody>
      </p:sp>
      <p:sp>
        <p:nvSpPr>
          <p:cNvPr id="212" name="Google Shape;212;p18"/>
          <p:cNvSpPr txBox="1"/>
          <p:nvPr/>
        </p:nvSpPr>
        <p:spPr>
          <a:xfrm>
            <a:off x="1323975" y="17387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Kesalahan Satu Bit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Kesalahan Beruntun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Kesalahan Hilang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Sinkronisasi</a:t>
            </a:r>
            <a:endParaRPr/>
          </a:p>
        </p:txBody>
      </p:sp>
      <p:sp>
        <p:nvSpPr>
          <p:cNvPr id="213" name="Google Shape;213;p18"/>
          <p:cNvSpPr txBox="1"/>
          <p:nvPr/>
        </p:nvSpPr>
        <p:spPr>
          <a:xfrm>
            <a:off x="1323975" y="252844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Deteksi kesalahan menggunakan pembagian polinomial untuk menghasilkan checksum disebut...</a:t>
            </a:r>
            <a:endParaRPr/>
          </a:p>
        </p:txBody>
      </p:sp>
      <p:sp>
        <p:nvSpPr>
          <p:cNvPr id="214" name="Google Shape;214;p18"/>
          <p:cNvSpPr txBox="1"/>
          <p:nvPr/>
        </p:nvSpPr>
        <p:spPr>
          <a:xfrm>
            <a:off x="1323975" y="281508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Paritas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Kode Hamming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Forward Error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CRC</a:t>
            </a:r>
            <a:endParaRPr/>
          </a:p>
        </p:txBody>
      </p:sp>
      <p:sp>
        <p:nvSpPr>
          <p:cNvPr id="215" name="Google Shape;215;p18"/>
          <p:cNvSpPr txBox="1"/>
          <p:nvPr/>
        </p:nvSpPr>
        <p:spPr>
          <a:xfrm>
            <a:off x="1323975" y="360476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Topologi jaringan di mana semua perangkat terhubung langsung ke sebuah hub pusat disebut...</a:t>
            </a:r>
            <a:endParaRPr/>
          </a:p>
        </p:txBody>
      </p:sp>
      <p:sp>
        <p:nvSpPr>
          <p:cNvPr id="216" name="Google Shape;216;p18"/>
          <p:cNvSpPr txBox="1"/>
          <p:nvPr/>
        </p:nvSpPr>
        <p:spPr>
          <a:xfrm>
            <a:off x="1323975" y="389140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Ring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Star (Bintang)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Mesh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Bus</a:t>
            </a:r>
            <a:endParaRPr/>
          </a:p>
        </p:txBody>
      </p:sp>
      <p:sp>
        <p:nvSpPr>
          <p:cNvPr id="217" name="Google Shape;217;p18"/>
          <p:cNvSpPr txBox="1"/>
          <p:nvPr/>
        </p:nvSpPr>
        <p:spPr>
          <a:xfrm>
            <a:off x="1323975" y="468109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Proses di mana data dibagi menjadi bagian kecil dan dialihkan secara independen disebut...</a:t>
            </a:r>
            <a:endParaRPr/>
          </a:p>
        </p:txBody>
      </p:sp>
      <p:sp>
        <p:nvSpPr>
          <p:cNvPr id="218" name="Google Shape;218;p18"/>
          <p:cNvSpPr txBox="1"/>
          <p:nvPr/>
        </p:nvSpPr>
        <p:spPr>
          <a:xfrm>
            <a:off x="1323975" y="496773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Circuit Switch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Message Switch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Packet Switch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Line Switch</a:t>
            </a:r>
            <a:endParaRPr/>
          </a:p>
        </p:txBody>
      </p:sp>
      <p:sp>
        <p:nvSpPr>
          <p:cNvPr id="219" name="Google Shape;219;p18"/>
          <p:cNvSpPr txBox="1"/>
          <p:nvPr/>
        </p:nvSpPr>
        <p:spPr>
          <a:xfrm>
            <a:off x="1323975" y="57574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Teknologi pemrosesan data yang mendekatkan komputasi ke sumber data untuk mengurangi latensi...</a:t>
            </a:r>
            <a:endParaRPr/>
          </a:p>
        </p:txBody>
      </p:sp>
      <p:sp>
        <p:nvSpPr>
          <p:cNvPr id="220" name="Google Shape;220;p18"/>
          <p:cNvSpPr txBox="1"/>
          <p:nvPr/>
        </p:nvSpPr>
        <p:spPr>
          <a:xfrm>
            <a:off x="1323975" y="60440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Cloud Computing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Edge Computing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Quantum Compute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AI Network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25" name="Google Shape;22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2763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6" name="Google Shape;22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35267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7" name="Google Shape;227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342900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8" name="Google Shape;22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450532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29" name="Google Shape;22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55816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0" name="Google Shape;230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1447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1" name="Google Shape;231;p1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34700" y="25241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2" name="Google Shape;232;p1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34700" y="36004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3" name="Google Shape;233;p1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34700" y="46767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34" name="Google Shape;234;p1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934700" y="57531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9"/>
          <p:cNvSpPr txBox="1"/>
          <p:nvPr/>
        </p:nvSpPr>
        <p:spPr>
          <a:xfrm>
            <a:off x="571500" y="476250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Kuis Komunikasi Data</a:t>
            </a:r>
            <a:endParaRPr/>
          </a:p>
        </p:txBody>
      </p:sp>
      <p:sp>
        <p:nvSpPr>
          <p:cNvPr id="236" name="Google Shape;236;p19"/>
          <p:cNvSpPr/>
          <p:nvPr/>
        </p:nvSpPr>
        <p:spPr>
          <a:xfrm>
            <a:off x="571500" y="97155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37" name="Google Shape;237;p19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467975" y="514350"/>
            <a:ext cx="1152525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19"/>
          <p:cNvSpPr txBox="1"/>
          <p:nvPr/>
        </p:nvSpPr>
        <p:spPr>
          <a:xfrm>
            <a:off x="847725" y="15192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21</a:t>
            </a:r>
            <a:endParaRPr/>
          </a:p>
        </p:txBody>
      </p:sp>
      <p:sp>
        <p:nvSpPr>
          <p:cNvPr id="239" name="Google Shape;239;p19"/>
          <p:cNvSpPr txBox="1"/>
          <p:nvPr/>
        </p:nvSpPr>
        <p:spPr>
          <a:xfrm>
            <a:off x="847725" y="259556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22</a:t>
            </a:r>
            <a:endParaRPr/>
          </a:p>
        </p:txBody>
      </p:sp>
      <p:sp>
        <p:nvSpPr>
          <p:cNvPr id="240" name="Google Shape;240;p19"/>
          <p:cNvSpPr txBox="1"/>
          <p:nvPr/>
        </p:nvSpPr>
        <p:spPr>
          <a:xfrm>
            <a:off x="847725" y="367188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23</a:t>
            </a:r>
            <a:endParaRPr/>
          </a:p>
        </p:txBody>
      </p:sp>
      <p:sp>
        <p:nvSpPr>
          <p:cNvPr id="241" name="Google Shape;241;p19"/>
          <p:cNvSpPr txBox="1"/>
          <p:nvPr/>
        </p:nvSpPr>
        <p:spPr>
          <a:xfrm>
            <a:off x="847725" y="474821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24</a:t>
            </a:r>
            <a:endParaRPr/>
          </a:p>
        </p:txBody>
      </p:sp>
      <p:sp>
        <p:nvSpPr>
          <p:cNvPr id="242" name="Google Shape;242;p19"/>
          <p:cNvSpPr txBox="1"/>
          <p:nvPr/>
        </p:nvSpPr>
        <p:spPr>
          <a:xfrm>
            <a:off x="847725" y="58245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25</a:t>
            </a:r>
            <a:endParaRPr/>
          </a:p>
        </p:txBody>
      </p:sp>
      <p:sp>
        <p:nvSpPr>
          <p:cNvPr id="243" name="Google Shape;243;p19"/>
          <p:cNvSpPr txBox="1"/>
          <p:nvPr/>
        </p:nvSpPr>
        <p:spPr>
          <a:xfrm>
            <a:off x="1323975" y="14521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Model berstandar industri modern yang menggunakan 4 lapisan arsitektur utama adalah...</a:t>
            </a:r>
            <a:endParaRPr/>
          </a:p>
        </p:txBody>
      </p:sp>
      <p:sp>
        <p:nvSpPr>
          <p:cNvPr id="244" name="Google Shape;244;p19"/>
          <p:cNvSpPr txBox="1"/>
          <p:nvPr/>
        </p:nvSpPr>
        <p:spPr>
          <a:xfrm>
            <a:off x="1323975" y="17387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Model OSI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Model TCP/IP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Model UDP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Model ISO</a:t>
            </a:r>
            <a:endParaRPr/>
          </a:p>
        </p:txBody>
      </p:sp>
      <p:sp>
        <p:nvSpPr>
          <p:cNvPr id="245" name="Google Shape;245;p19"/>
          <p:cNvSpPr txBox="1"/>
          <p:nvPr/>
        </p:nvSpPr>
        <p:spPr>
          <a:xfrm>
            <a:off x="1323975" y="252844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Menjaga laju transfer data agar media komunikasi tidak mengalami kemacetan diatur oleh protokol...</a:t>
            </a:r>
            <a:endParaRPr/>
          </a:p>
        </p:txBody>
      </p:sp>
      <p:sp>
        <p:nvSpPr>
          <p:cNvPr id="246" name="Google Shape;246;p19"/>
          <p:cNvSpPr txBox="1"/>
          <p:nvPr/>
        </p:nvSpPr>
        <p:spPr>
          <a:xfrm>
            <a:off x="1323975" y="281508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Error Handle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Standardisasi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Flow Control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Security</a:t>
            </a:r>
            <a:endParaRPr/>
          </a:p>
        </p:txBody>
      </p:sp>
      <p:sp>
        <p:nvSpPr>
          <p:cNvPr id="247" name="Google Shape;247;p19"/>
          <p:cNvSpPr txBox="1"/>
          <p:nvPr/>
        </p:nvSpPr>
        <p:spPr>
          <a:xfrm>
            <a:off x="1323975" y="360476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Teknik yang dapat mendeteksi sekaligus mengoreksi kesalahan (seperti satu bit error) adalah...</a:t>
            </a:r>
            <a:endParaRPr/>
          </a:p>
        </p:txBody>
      </p:sp>
      <p:sp>
        <p:nvSpPr>
          <p:cNvPr id="248" name="Google Shape;248;p19"/>
          <p:cNvSpPr txBox="1"/>
          <p:nvPr/>
        </p:nvSpPr>
        <p:spPr>
          <a:xfrm>
            <a:off x="1323975" y="389140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Parity Check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Kode Hamming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Checksum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CRC</a:t>
            </a:r>
            <a:endParaRPr/>
          </a:p>
        </p:txBody>
      </p:sp>
      <p:sp>
        <p:nvSpPr>
          <p:cNvPr id="249" name="Google Shape;249;p19"/>
          <p:cNvSpPr txBox="1"/>
          <p:nvPr/>
        </p:nvSpPr>
        <p:spPr>
          <a:xfrm>
            <a:off x="1323975" y="468109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Jaringan yang menghubungkan lintas negara/benua seperti Internet disebut sebagai...</a:t>
            </a:r>
            <a:endParaRPr/>
          </a:p>
        </p:txBody>
      </p:sp>
      <p:sp>
        <p:nvSpPr>
          <p:cNvPr id="250" name="Google Shape;250;p19"/>
          <p:cNvSpPr txBox="1"/>
          <p:nvPr/>
        </p:nvSpPr>
        <p:spPr>
          <a:xfrm>
            <a:off x="1323975" y="496773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LAN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WAN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PAN</a:t>
            </a:r>
            <a:endParaRPr/>
          </a:p>
        </p:txBody>
      </p:sp>
      <p:sp>
        <p:nvSpPr>
          <p:cNvPr id="251" name="Google Shape;251;p19"/>
          <p:cNvSpPr txBox="1"/>
          <p:nvPr/>
        </p:nvSpPr>
        <p:spPr>
          <a:xfrm>
            <a:off x="1323975" y="57574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Jaringan nirkabel modern dengan latensi sangat rendah (&lt;1 ms) untuk operasi jarak jauh adalah...</a:t>
            </a:r>
            <a:endParaRPr/>
          </a:p>
        </p:txBody>
      </p:sp>
      <p:sp>
        <p:nvSpPr>
          <p:cNvPr id="252" name="Google Shape;252;p19"/>
          <p:cNvSpPr txBox="1"/>
          <p:nvPr/>
        </p:nvSpPr>
        <p:spPr>
          <a:xfrm>
            <a:off x="1323975" y="60440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3G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4G LTE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5G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Satelit GPS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57" name="Google Shape;257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2763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8" name="Google Shape;258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35267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59" name="Google Shape;25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342900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0" name="Google Shape;26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450532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1" name="Google Shape;26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55816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2" name="Google Shape;262;p2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1447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3" name="Google Shape;263;p2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34700" y="25241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4" name="Google Shape;264;p20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34700" y="36004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5" name="Google Shape;265;p2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34700" y="46767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66" name="Google Shape;266;p20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934700" y="57531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0"/>
          <p:cNvSpPr txBox="1"/>
          <p:nvPr/>
        </p:nvSpPr>
        <p:spPr>
          <a:xfrm>
            <a:off x="571500" y="476250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Kuis Komunikasi Data</a:t>
            </a:r>
            <a:endParaRPr/>
          </a:p>
        </p:txBody>
      </p:sp>
      <p:sp>
        <p:nvSpPr>
          <p:cNvPr id="268" name="Google Shape;268;p20"/>
          <p:cNvSpPr/>
          <p:nvPr/>
        </p:nvSpPr>
        <p:spPr>
          <a:xfrm>
            <a:off x="571500" y="97155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269" name="Google Shape;269;p20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429875" y="514350"/>
            <a:ext cx="1190625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20"/>
          <p:cNvSpPr txBox="1"/>
          <p:nvPr/>
        </p:nvSpPr>
        <p:spPr>
          <a:xfrm>
            <a:off x="847725" y="15192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26</a:t>
            </a:r>
            <a:endParaRPr/>
          </a:p>
        </p:txBody>
      </p:sp>
      <p:sp>
        <p:nvSpPr>
          <p:cNvPr id="271" name="Google Shape;271;p20"/>
          <p:cNvSpPr txBox="1"/>
          <p:nvPr/>
        </p:nvSpPr>
        <p:spPr>
          <a:xfrm>
            <a:off x="847725" y="259556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27</a:t>
            </a:r>
            <a:endParaRPr/>
          </a:p>
        </p:txBody>
      </p:sp>
      <p:sp>
        <p:nvSpPr>
          <p:cNvPr id="272" name="Google Shape;272;p20"/>
          <p:cNvSpPr txBox="1"/>
          <p:nvPr/>
        </p:nvSpPr>
        <p:spPr>
          <a:xfrm>
            <a:off x="847725" y="367188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28</a:t>
            </a:r>
            <a:endParaRPr/>
          </a:p>
        </p:txBody>
      </p:sp>
      <p:sp>
        <p:nvSpPr>
          <p:cNvPr id="273" name="Google Shape;273;p20"/>
          <p:cNvSpPr txBox="1"/>
          <p:nvPr/>
        </p:nvSpPr>
        <p:spPr>
          <a:xfrm>
            <a:off x="847725" y="474821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29</a:t>
            </a:r>
            <a:endParaRPr/>
          </a:p>
        </p:txBody>
      </p:sp>
      <p:sp>
        <p:nvSpPr>
          <p:cNvPr id="274" name="Google Shape;274;p20"/>
          <p:cNvSpPr txBox="1"/>
          <p:nvPr/>
        </p:nvSpPr>
        <p:spPr>
          <a:xfrm>
            <a:off x="847725" y="58245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30</a:t>
            </a:r>
            <a:endParaRPr/>
          </a:p>
        </p:txBody>
      </p:sp>
      <p:sp>
        <p:nvSpPr>
          <p:cNvPr id="275" name="Google Shape;275;p20"/>
          <p:cNvSpPr txBox="1"/>
          <p:nvPr/>
        </p:nvSpPr>
        <p:spPr>
          <a:xfrm>
            <a:off x="1323975" y="14521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Distribusi Kunci Kuantum (QKD) pada komunikasi masa depan utamanya ditujukan untuk...</a:t>
            </a:r>
            <a:endParaRPr/>
          </a:p>
        </p:txBody>
      </p:sp>
      <p:sp>
        <p:nvSpPr>
          <p:cNvPr id="276" name="Google Shape;276;p20"/>
          <p:cNvSpPr txBox="1"/>
          <p:nvPr/>
        </p:nvSpPr>
        <p:spPr>
          <a:xfrm>
            <a:off x="1323975" y="17387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Kecepatan data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Jangkauan luas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Keamanan ekstra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Efisiensi biaya</a:t>
            </a:r>
            <a:endParaRPr/>
          </a:p>
        </p:txBody>
      </p:sp>
      <p:sp>
        <p:nvSpPr>
          <p:cNvPr id="277" name="Google Shape;277;p20"/>
          <p:cNvSpPr txBox="1"/>
          <p:nvPr/>
        </p:nvSpPr>
        <p:spPr>
          <a:xfrm>
            <a:off x="1323975" y="252844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Topologi keandalan tinggi di mana setiap node terhubung langsung ke setiap node lainnya adalah...</a:t>
            </a:r>
            <a:endParaRPr/>
          </a:p>
        </p:txBody>
      </p:sp>
      <p:sp>
        <p:nvSpPr>
          <p:cNvPr id="278" name="Google Shape;278;p20"/>
          <p:cNvSpPr txBox="1"/>
          <p:nvPr/>
        </p:nvSpPr>
        <p:spPr>
          <a:xfrm>
            <a:off x="1323975" y="281508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Mesh (Jala)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Bintang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Cincin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Bus</a:t>
            </a:r>
            <a:endParaRPr/>
          </a:p>
        </p:txBody>
      </p:sp>
      <p:sp>
        <p:nvSpPr>
          <p:cNvPr id="279" name="Google Shape;279;p20"/>
          <p:cNvSpPr txBox="1"/>
          <p:nvPr/>
        </p:nvSpPr>
        <p:spPr>
          <a:xfrm>
            <a:off x="1323975" y="360476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Metode komunikasi jarak sangat dekat yang dipakai untuk alat pembayaran tanpa kontak adalah...</a:t>
            </a:r>
            <a:endParaRPr/>
          </a:p>
        </p:txBody>
      </p:sp>
      <p:sp>
        <p:nvSpPr>
          <p:cNvPr id="280" name="Google Shape;280;p20"/>
          <p:cNvSpPr txBox="1"/>
          <p:nvPr/>
        </p:nvSpPr>
        <p:spPr>
          <a:xfrm>
            <a:off x="1323975" y="389140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Bluetooth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NFC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Inframerah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Wi-Fi</a:t>
            </a:r>
            <a:endParaRPr/>
          </a:p>
        </p:txBody>
      </p:sp>
      <p:sp>
        <p:nvSpPr>
          <p:cNvPr id="281" name="Google Shape;281;p20"/>
          <p:cNvSpPr txBox="1"/>
          <p:nvPr/>
        </p:nvSpPr>
        <p:spPr>
          <a:xfrm>
            <a:off x="1323975" y="468109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Netflix menggunakan arsitektur ini agar komunikasi data server ke pengguna cepat di seluruh dunia...</a:t>
            </a:r>
            <a:endParaRPr/>
          </a:p>
        </p:txBody>
      </p:sp>
      <p:sp>
        <p:nvSpPr>
          <p:cNvPr id="282" name="Google Shape;282;p20"/>
          <p:cNvSpPr txBox="1"/>
          <p:nvPr/>
        </p:nvSpPr>
        <p:spPr>
          <a:xfrm>
            <a:off x="1323975" y="496773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CDN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Packet Routing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Analog Signal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Infrared</a:t>
            </a:r>
            <a:endParaRPr/>
          </a:p>
        </p:txBody>
      </p:sp>
      <p:sp>
        <p:nvSpPr>
          <p:cNvPr id="283" name="Google Shape;283;p20"/>
          <p:cNvSpPr txBox="1"/>
          <p:nvPr/>
        </p:nvSpPr>
        <p:spPr>
          <a:xfrm>
            <a:off x="1323975" y="57574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Tingkat kecermatan transmisi di mana pesan tidak mengalami perubahan atau kerusakan disebut...</a:t>
            </a:r>
            <a:endParaRPr/>
          </a:p>
        </p:txBody>
      </p:sp>
      <p:sp>
        <p:nvSpPr>
          <p:cNvPr id="284" name="Google Shape;284;p20"/>
          <p:cNvSpPr txBox="1"/>
          <p:nvPr/>
        </p:nvSpPr>
        <p:spPr>
          <a:xfrm>
            <a:off x="1323975" y="60440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Timeliness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Delivery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Reliability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Akurasi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F172A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1"/>
          <p:cNvSpPr txBox="1"/>
          <p:nvPr/>
        </p:nvSpPr>
        <p:spPr>
          <a:xfrm>
            <a:off x="762000" y="2041326"/>
            <a:ext cx="4800600" cy="234672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200" u="none" cap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Bagian 2:</a:t>
            </a:r>
            <a:br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200" u="none" cap="none" strike="noStrike">
                <a:solidFill>
                  <a:srgbClr val="FFFFFF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 Prinsip Manajemen Proyek</a:t>
            </a:r>
            <a:endParaRPr/>
          </a:p>
        </p:txBody>
      </p:sp>
      <p:pic>
        <p:nvPicPr>
          <p:cNvPr descr="image.png" id="290" name="Google Shape;29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295" name="Google Shape;29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2763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6" name="Google Shape;296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35267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7" name="Google Shape;29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342900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8" name="Google Shape;29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450532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299" name="Google Shape;299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55816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0" name="Google Shape;30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1447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1" name="Google Shape;301;p2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34700" y="25241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2" name="Google Shape;302;p2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34700" y="36004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3" name="Google Shape;303;p22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34700" y="46767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04" name="Google Shape;304;p22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934700" y="57531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22"/>
          <p:cNvSpPr txBox="1"/>
          <p:nvPr/>
        </p:nvSpPr>
        <p:spPr>
          <a:xfrm>
            <a:off x="571500" y="476250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Kuis Manajemen Proyek</a:t>
            </a:r>
            <a:endParaRPr/>
          </a:p>
        </p:txBody>
      </p:sp>
      <p:sp>
        <p:nvSpPr>
          <p:cNvPr id="306" name="Google Shape;306;p22"/>
          <p:cNvSpPr/>
          <p:nvPr/>
        </p:nvSpPr>
        <p:spPr>
          <a:xfrm>
            <a:off x="571500" y="97155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07" name="Google Shape;307;p22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467975" y="514350"/>
            <a:ext cx="1152525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2"/>
          <p:cNvSpPr txBox="1"/>
          <p:nvPr/>
        </p:nvSpPr>
        <p:spPr>
          <a:xfrm>
            <a:off x="847725" y="15192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31</a:t>
            </a:r>
            <a:endParaRPr/>
          </a:p>
        </p:txBody>
      </p:sp>
      <p:sp>
        <p:nvSpPr>
          <p:cNvPr id="309" name="Google Shape;309;p22"/>
          <p:cNvSpPr txBox="1"/>
          <p:nvPr/>
        </p:nvSpPr>
        <p:spPr>
          <a:xfrm>
            <a:off x="847725" y="259556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32</a:t>
            </a:r>
            <a:endParaRPr/>
          </a:p>
        </p:txBody>
      </p:sp>
      <p:sp>
        <p:nvSpPr>
          <p:cNvPr id="310" name="Google Shape;310;p22"/>
          <p:cNvSpPr txBox="1"/>
          <p:nvPr/>
        </p:nvSpPr>
        <p:spPr>
          <a:xfrm>
            <a:off x="847725" y="367188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33</a:t>
            </a:r>
            <a:endParaRPr/>
          </a:p>
        </p:txBody>
      </p:sp>
      <p:sp>
        <p:nvSpPr>
          <p:cNvPr id="311" name="Google Shape;311;p22"/>
          <p:cNvSpPr txBox="1"/>
          <p:nvPr/>
        </p:nvSpPr>
        <p:spPr>
          <a:xfrm>
            <a:off x="847725" y="474821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34</a:t>
            </a:r>
            <a:endParaRPr/>
          </a:p>
        </p:txBody>
      </p:sp>
      <p:sp>
        <p:nvSpPr>
          <p:cNvPr id="312" name="Google Shape;312;p22"/>
          <p:cNvSpPr txBox="1"/>
          <p:nvPr/>
        </p:nvSpPr>
        <p:spPr>
          <a:xfrm>
            <a:off x="847725" y="58245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35</a:t>
            </a:r>
            <a:endParaRPr/>
          </a:p>
        </p:txBody>
      </p:sp>
      <p:sp>
        <p:nvSpPr>
          <p:cNvPr id="313" name="Google Shape;313;p22"/>
          <p:cNvSpPr txBox="1"/>
          <p:nvPr/>
        </p:nvSpPr>
        <p:spPr>
          <a:xfrm>
            <a:off x="1323975" y="14521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Proses mengelola tim untuk mencapai tujuan proyek dibatasi oleh parameter krusial yaitu...</a:t>
            </a:r>
            <a:endParaRPr/>
          </a:p>
        </p:txBody>
      </p:sp>
      <p:sp>
        <p:nvSpPr>
          <p:cNvPr id="314" name="Google Shape;314;p22"/>
          <p:cNvSpPr txBox="1"/>
          <p:nvPr/>
        </p:nvSpPr>
        <p:spPr>
          <a:xfrm>
            <a:off x="1323975" y="17387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Modal &amp; Laba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Waktu &amp; Anggaran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Bahan &amp; Mesin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Klien &amp; Investor</a:t>
            </a:r>
            <a:endParaRPr/>
          </a:p>
        </p:txBody>
      </p:sp>
      <p:sp>
        <p:nvSpPr>
          <p:cNvPr id="315" name="Google Shape;315;p22"/>
          <p:cNvSpPr txBox="1"/>
          <p:nvPr/>
        </p:nvSpPr>
        <p:spPr>
          <a:xfrm>
            <a:off x="1323975" y="252844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Alat visual pelacakan jadwal historis dari abad ke-19 yang masih relevan hingga saat ini adalah...</a:t>
            </a:r>
            <a:endParaRPr/>
          </a:p>
        </p:txBody>
      </p:sp>
      <p:sp>
        <p:nvSpPr>
          <p:cNvPr id="316" name="Google Shape;316;p22"/>
          <p:cNvSpPr txBox="1"/>
          <p:nvPr/>
        </p:nvSpPr>
        <p:spPr>
          <a:xfrm>
            <a:off x="1323975" y="281508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Diagram PERT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WBS Chart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Bagan Gantt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Peta Kanban</a:t>
            </a:r>
            <a:endParaRPr/>
          </a:p>
        </p:txBody>
      </p:sp>
      <p:sp>
        <p:nvSpPr>
          <p:cNvPr id="317" name="Google Shape;317;p22"/>
          <p:cNvSpPr txBox="1"/>
          <p:nvPr/>
        </p:nvSpPr>
        <p:spPr>
          <a:xfrm>
            <a:off x="1323975" y="360476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Metodologi di mana seluruh tahapan harus diselesaikan secara penuh secara sekuensial adalah...</a:t>
            </a:r>
            <a:endParaRPr/>
          </a:p>
        </p:txBody>
      </p:sp>
      <p:sp>
        <p:nvSpPr>
          <p:cNvPr id="318" name="Google Shape;318;p22"/>
          <p:cNvSpPr txBox="1"/>
          <p:nvPr/>
        </p:nvSpPr>
        <p:spPr>
          <a:xfrm>
            <a:off x="1323975" y="389140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Agile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Scrum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Lean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Air Terjun (Waterfall)</a:t>
            </a:r>
            <a:endParaRPr/>
          </a:p>
        </p:txBody>
      </p:sp>
      <p:sp>
        <p:nvSpPr>
          <p:cNvPr id="319" name="Google Shape;319;p22"/>
          <p:cNvSpPr txBox="1"/>
          <p:nvPr/>
        </p:nvSpPr>
        <p:spPr>
          <a:xfrm>
            <a:off x="1323975" y="468109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Metode iteratif yang sangat menekankan fleksibilitas dan perbaikan cepat (umum di IT) adalah...</a:t>
            </a:r>
            <a:endParaRPr/>
          </a:p>
        </p:txBody>
      </p:sp>
      <p:sp>
        <p:nvSpPr>
          <p:cNvPr id="320" name="Google Shape;320;p22"/>
          <p:cNvSpPr txBox="1"/>
          <p:nvPr/>
        </p:nvSpPr>
        <p:spPr>
          <a:xfrm>
            <a:off x="1323975" y="496773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Six Sigma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CPM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Agile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Waterfall</a:t>
            </a:r>
            <a:endParaRPr/>
          </a:p>
        </p:txBody>
      </p:sp>
      <p:sp>
        <p:nvSpPr>
          <p:cNvPr id="321" name="Google Shape;321;p22"/>
          <p:cNvSpPr txBox="1"/>
          <p:nvPr/>
        </p:nvSpPr>
        <p:spPr>
          <a:xfrm>
            <a:off x="1323975" y="57574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Manajemen yang difokuskan pada upaya peningkatan berkelanjutan dan meniadakan pemborosan...</a:t>
            </a:r>
            <a:endParaRPr/>
          </a:p>
        </p:txBody>
      </p:sp>
      <p:sp>
        <p:nvSpPr>
          <p:cNvPr id="322" name="Google Shape;322;p22"/>
          <p:cNvSpPr txBox="1"/>
          <p:nvPr/>
        </p:nvSpPr>
        <p:spPr>
          <a:xfrm>
            <a:off x="1323975" y="60440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Lean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Six Sigma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Scrum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PERT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27" name="Google Shape;32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2763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28" name="Google Shape;32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35267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29" name="Google Shape;32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342900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0" name="Google Shape;330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450532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1" name="Google Shape;331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55816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2" name="Google Shape;332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1447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3" name="Google Shape;333;p2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34700" y="25241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4" name="Google Shape;334;p2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34700" y="36004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5" name="Google Shape;335;p23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34700" y="46767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36" name="Google Shape;336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57531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23"/>
          <p:cNvSpPr txBox="1"/>
          <p:nvPr/>
        </p:nvSpPr>
        <p:spPr>
          <a:xfrm>
            <a:off x="571500" y="476250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Kuis Manajemen Proyek</a:t>
            </a:r>
            <a:endParaRPr/>
          </a:p>
        </p:txBody>
      </p:sp>
      <p:sp>
        <p:nvSpPr>
          <p:cNvPr id="338" name="Google Shape;338;p23"/>
          <p:cNvSpPr/>
          <p:nvPr/>
        </p:nvSpPr>
        <p:spPr>
          <a:xfrm>
            <a:off x="571500" y="97155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39" name="Google Shape;339;p23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420350" y="514350"/>
            <a:ext cx="120015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23"/>
          <p:cNvSpPr txBox="1"/>
          <p:nvPr/>
        </p:nvSpPr>
        <p:spPr>
          <a:xfrm>
            <a:off x="847725" y="15192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36</a:t>
            </a:r>
            <a:endParaRPr/>
          </a:p>
        </p:txBody>
      </p:sp>
      <p:sp>
        <p:nvSpPr>
          <p:cNvPr id="341" name="Google Shape;341;p23"/>
          <p:cNvSpPr txBox="1"/>
          <p:nvPr/>
        </p:nvSpPr>
        <p:spPr>
          <a:xfrm>
            <a:off x="847725" y="259556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37</a:t>
            </a:r>
            <a:endParaRPr/>
          </a:p>
        </p:txBody>
      </p:sp>
      <p:sp>
        <p:nvSpPr>
          <p:cNvPr id="342" name="Google Shape;342;p23"/>
          <p:cNvSpPr txBox="1"/>
          <p:nvPr/>
        </p:nvSpPr>
        <p:spPr>
          <a:xfrm>
            <a:off x="847725" y="367188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38</a:t>
            </a:r>
            <a:endParaRPr/>
          </a:p>
        </p:txBody>
      </p:sp>
      <p:sp>
        <p:nvSpPr>
          <p:cNvPr id="343" name="Google Shape;343;p23"/>
          <p:cNvSpPr txBox="1"/>
          <p:nvPr/>
        </p:nvSpPr>
        <p:spPr>
          <a:xfrm>
            <a:off x="847725" y="474821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39</a:t>
            </a:r>
            <a:endParaRPr/>
          </a:p>
        </p:txBody>
      </p:sp>
      <p:sp>
        <p:nvSpPr>
          <p:cNvPr id="344" name="Google Shape;344;p23"/>
          <p:cNvSpPr txBox="1"/>
          <p:nvPr/>
        </p:nvSpPr>
        <p:spPr>
          <a:xfrm>
            <a:off x="847725" y="58245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40</a:t>
            </a:r>
            <a:endParaRPr/>
          </a:p>
        </p:txBody>
      </p:sp>
      <p:sp>
        <p:nvSpPr>
          <p:cNvPr id="345" name="Google Shape;345;p23"/>
          <p:cNvSpPr txBox="1"/>
          <p:nvPr/>
        </p:nvSpPr>
        <p:spPr>
          <a:xfrm>
            <a:off x="1323975" y="14521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Pendekatan analitik berbasis data Six Sigma memiliki tujuan spesifik untuk...</a:t>
            </a:r>
            <a:endParaRPr/>
          </a:p>
        </p:txBody>
      </p:sp>
      <p:sp>
        <p:nvSpPr>
          <p:cNvPr id="346" name="Google Shape;346;p23"/>
          <p:cNvSpPr txBox="1"/>
          <p:nvPr/>
        </p:nvSpPr>
        <p:spPr>
          <a:xfrm>
            <a:off x="1323975" y="17387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Pangkas dana 50%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Kurangi cacat produksi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Hapus dokumentasi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Percepat rilis produk</a:t>
            </a:r>
            <a:endParaRPr/>
          </a:p>
        </p:txBody>
      </p:sp>
      <p:sp>
        <p:nvSpPr>
          <p:cNvPr id="347" name="Google Shape;347;p23"/>
          <p:cNvSpPr txBox="1"/>
          <p:nvPr/>
        </p:nvSpPr>
        <p:spPr>
          <a:xfrm>
            <a:off x="1323975" y="252844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Pada metodologi Scrum, sebuah siklus kerja singkat dengan batasan waktu yang ketat dinamakan...</a:t>
            </a:r>
            <a:endParaRPr/>
          </a:p>
        </p:txBody>
      </p:sp>
      <p:sp>
        <p:nvSpPr>
          <p:cNvPr id="348" name="Google Shape;348;p23"/>
          <p:cNvSpPr txBox="1"/>
          <p:nvPr/>
        </p:nvSpPr>
        <p:spPr>
          <a:xfrm>
            <a:off x="1323975" y="281508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Milestone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Sprint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Stand-up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Backlog</a:t>
            </a:r>
            <a:endParaRPr/>
          </a:p>
        </p:txBody>
      </p:sp>
      <p:sp>
        <p:nvSpPr>
          <p:cNvPr id="349" name="Google Shape;349;p23"/>
          <p:cNvSpPr txBox="1"/>
          <p:nvPr/>
        </p:nvSpPr>
        <p:spPr>
          <a:xfrm>
            <a:off x="1323975" y="360476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Struktur hierarki (rincian) yang memecah proyek besar menjadi bagian tugas yang lebih kecil adalah...</a:t>
            </a:r>
            <a:endParaRPr/>
          </a:p>
        </p:txBody>
      </p:sp>
      <p:sp>
        <p:nvSpPr>
          <p:cNvPr id="350" name="Google Shape;350;p23"/>
          <p:cNvSpPr txBox="1"/>
          <p:nvPr/>
        </p:nvSpPr>
        <p:spPr>
          <a:xfrm>
            <a:off x="1323975" y="389140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Bagan Gantt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CPM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WBS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Piagam Proyek</a:t>
            </a:r>
            <a:endParaRPr/>
          </a:p>
        </p:txBody>
      </p:sp>
      <p:sp>
        <p:nvSpPr>
          <p:cNvPr id="351" name="Google Shape;351;p23"/>
          <p:cNvSpPr txBox="1"/>
          <p:nvPr/>
        </p:nvSpPr>
        <p:spPr>
          <a:xfrm>
            <a:off x="1323975" y="468109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Metode untuk menentukan urutan tugas kritis yang harus dilakukan tepat waktu disebut...</a:t>
            </a:r>
            <a:endParaRPr/>
          </a:p>
        </p:txBody>
      </p:sp>
      <p:sp>
        <p:nvSpPr>
          <p:cNvPr id="352" name="Google Shape;352;p23"/>
          <p:cNvSpPr txBox="1"/>
          <p:nvPr/>
        </p:nvSpPr>
        <p:spPr>
          <a:xfrm>
            <a:off x="1323975" y="496773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Quality Control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Analisis Risiko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CPM (Critical Path)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Alokasi Sumber Daya</a:t>
            </a:r>
            <a:endParaRPr/>
          </a:p>
        </p:txBody>
      </p:sp>
      <p:sp>
        <p:nvSpPr>
          <p:cNvPr id="353" name="Google Shape;353;p23"/>
          <p:cNvSpPr txBox="1"/>
          <p:nvPr/>
        </p:nvSpPr>
        <p:spPr>
          <a:xfrm>
            <a:off x="1323975" y="57574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Dokumen pertama yang menentukan ruang lingkup, tujuan, dan otorisasi dari sebuah proyek adalah...</a:t>
            </a:r>
            <a:endParaRPr/>
          </a:p>
        </p:txBody>
      </p:sp>
      <p:sp>
        <p:nvSpPr>
          <p:cNvPr id="354" name="Google Shape;354;p23"/>
          <p:cNvSpPr txBox="1"/>
          <p:nvPr/>
        </p:nvSpPr>
        <p:spPr>
          <a:xfrm>
            <a:off x="1323975" y="60440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Anggaran Dasar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Piagam Proyek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Pakta Integritas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Analisis SWOT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59" name="Google Shape;359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2763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0" name="Google Shape;360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35267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1" name="Google Shape;36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342900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2" name="Google Shape;36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450532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3" name="Google Shape;363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55816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4" name="Google Shape;364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1447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5" name="Google Shape;365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34700" y="25241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6" name="Google Shape;366;p2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34700" y="36004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7" name="Google Shape;367;p24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34700" y="46767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68" name="Google Shape;368;p2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934700" y="57531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24"/>
          <p:cNvSpPr txBox="1"/>
          <p:nvPr/>
        </p:nvSpPr>
        <p:spPr>
          <a:xfrm>
            <a:off x="571500" y="476250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Kuis Manajemen Proyek</a:t>
            </a:r>
            <a:endParaRPr/>
          </a:p>
        </p:txBody>
      </p:sp>
      <p:sp>
        <p:nvSpPr>
          <p:cNvPr id="370" name="Google Shape;370;p24"/>
          <p:cNvSpPr/>
          <p:nvPr/>
        </p:nvSpPr>
        <p:spPr>
          <a:xfrm>
            <a:off x="571500" y="97155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371" name="Google Shape;371;p24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458450" y="514350"/>
            <a:ext cx="116205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24"/>
          <p:cNvSpPr txBox="1"/>
          <p:nvPr/>
        </p:nvSpPr>
        <p:spPr>
          <a:xfrm>
            <a:off x="847725" y="15192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41</a:t>
            </a:r>
            <a:endParaRPr/>
          </a:p>
        </p:txBody>
      </p:sp>
      <p:sp>
        <p:nvSpPr>
          <p:cNvPr id="373" name="Google Shape;373;p24"/>
          <p:cNvSpPr txBox="1"/>
          <p:nvPr/>
        </p:nvSpPr>
        <p:spPr>
          <a:xfrm>
            <a:off x="847725" y="259556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42</a:t>
            </a:r>
            <a:endParaRPr/>
          </a:p>
        </p:txBody>
      </p:sp>
      <p:sp>
        <p:nvSpPr>
          <p:cNvPr id="374" name="Google Shape;374;p24"/>
          <p:cNvSpPr txBox="1"/>
          <p:nvPr/>
        </p:nvSpPr>
        <p:spPr>
          <a:xfrm>
            <a:off x="847725" y="367188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43</a:t>
            </a:r>
            <a:endParaRPr/>
          </a:p>
        </p:txBody>
      </p:sp>
      <p:sp>
        <p:nvSpPr>
          <p:cNvPr id="375" name="Google Shape;375;p24"/>
          <p:cNvSpPr txBox="1"/>
          <p:nvPr/>
        </p:nvSpPr>
        <p:spPr>
          <a:xfrm>
            <a:off x="847725" y="474821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44</a:t>
            </a:r>
            <a:endParaRPr/>
          </a:p>
        </p:txBody>
      </p:sp>
      <p:sp>
        <p:nvSpPr>
          <p:cNvPr id="376" name="Google Shape;376;p24"/>
          <p:cNvSpPr txBox="1"/>
          <p:nvPr/>
        </p:nvSpPr>
        <p:spPr>
          <a:xfrm>
            <a:off x="847725" y="58245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45</a:t>
            </a:r>
            <a:endParaRPr/>
          </a:p>
        </p:txBody>
      </p:sp>
      <p:sp>
        <p:nvSpPr>
          <p:cNvPr id="377" name="Google Shape;377;p24"/>
          <p:cNvSpPr txBox="1"/>
          <p:nvPr/>
        </p:nvSpPr>
        <p:spPr>
          <a:xfrm>
            <a:off x="1323975" y="14521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Penyusunan tindakan mitigasi dan rencana alternatif (kontingensi) dilakukan pada tahapan...</a:t>
            </a:r>
            <a:endParaRPr/>
          </a:p>
        </p:txBody>
      </p:sp>
      <p:sp>
        <p:nvSpPr>
          <p:cNvPr id="378" name="Google Shape;378;p24"/>
          <p:cNvSpPr txBox="1"/>
          <p:nvPr/>
        </p:nvSpPr>
        <p:spPr>
          <a:xfrm>
            <a:off x="1323975" y="17387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Manajemen Risiko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Alokasi Anggaran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Pengendalian Mutu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Publikasi Laporan</a:t>
            </a:r>
            <a:endParaRPr/>
          </a:p>
        </p:txBody>
      </p:sp>
      <p:sp>
        <p:nvSpPr>
          <p:cNvPr id="379" name="Google Shape;379;p24"/>
          <p:cNvSpPr txBox="1"/>
          <p:nvPr/>
        </p:nvSpPr>
        <p:spPr>
          <a:xfrm>
            <a:off x="1323975" y="252844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Produk akhir baik fisik maupun non-fisik yang harus diserahkan pasca proyek dikenal dengan...</a:t>
            </a:r>
            <a:endParaRPr/>
          </a:p>
        </p:txBody>
      </p:sp>
      <p:sp>
        <p:nvSpPr>
          <p:cNvPr id="380" name="Google Shape;380;p24"/>
          <p:cNvSpPr txBox="1"/>
          <p:nvPr/>
        </p:nvSpPr>
        <p:spPr>
          <a:xfrm>
            <a:off x="1323975" y="281508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Anggaran Ops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Milestone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Hasil (Deliverables)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Matriks Risiko</a:t>
            </a:r>
            <a:endParaRPr/>
          </a:p>
        </p:txBody>
      </p:sp>
      <p:sp>
        <p:nvSpPr>
          <p:cNvPr id="381" name="Google Shape;381;p24"/>
          <p:cNvSpPr txBox="1"/>
          <p:nvPr/>
        </p:nvSpPr>
        <p:spPr>
          <a:xfrm>
            <a:off x="1323975" y="360476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Penjelasan tegas mengenai parameter aktivitas yang masuk maupun di luar pengerjaan ada pada...</a:t>
            </a:r>
            <a:endParaRPr/>
          </a:p>
        </p:txBody>
      </p:sp>
      <p:sp>
        <p:nvSpPr>
          <p:cNvPr id="382" name="Google Shape;382;p24"/>
          <p:cNvSpPr txBox="1"/>
          <p:nvPr/>
        </p:nvSpPr>
        <p:spPr>
          <a:xfrm>
            <a:off x="1323975" y="389140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Kriteria Terima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Ruang Lingkup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Piagam Dasar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Metode Kritis</a:t>
            </a:r>
            <a:endParaRPr/>
          </a:p>
        </p:txBody>
      </p:sp>
      <p:sp>
        <p:nvSpPr>
          <p:cNvPr id="383" name="Google Shape;383;p24"/>
          <p:cNvSpPr txBox="1"/>
          <p:nvPr/>
        </p:nvSpPr>
        <p:spPr>
          <a:xfrm>
            <a:off x="1323975" y="468109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Tolok ukur (parameter) terukur yang harus dicapai dalam suatu pengerjaan proyek disebut dengan...</a:t>
            </a:r>
            <a:endParaRPr/>
          </a:p>
        </p:txBody>
      </p:sp>
      <p:sp>
        <p:nvSpPr>
          <p:cNvPr id="384" name="Google Shape;384;p24"/>
          <p:cNvSpPr txBox="1"/>
          <p:nvPr/>
        </p:nvSpPr>
        <p:spPr>
          <a:xfrm>
            <a:off x="1323975" y="496773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Sasaran (Goals)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Visi Utama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Tujuan Akhir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Total Anggaran</a:t>
            </a:r>
            <a:endParaRPr/>
          </a:p>
        </p:txBody>
      </p:sp>
      <p:sp>
        <p:nvSpPr>
          <p:cNvPr id="385" name="Google Shape;385;p24"/>
          <p:cNvSpPr txBox="1"/>
          <p:nvPr/>
        </p:nvSpPr>
        <p:spPr>
          <a:xfrm>
            <a:off x="1323975" y="57574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Menjamin ketersediaan tenaga kerja, uang, maupun alat berat pada waktu yang tepat adalah fungsi...</a:t>
            </a:r>
            <a:endParaRPr/>
          </a:p>
        </p:txBody>
      </p:sp>
      <p:sp>
        <p:nvSpPr>
          <p:cNvPr id="386" name="Google Shape;386;p24"/>
          <p:cNvSpPr txBox="1"/>
          <p:nvPr/>
        </p:nvSpPr>
        <p:spPr>
          <a:xfrm>
            <a:off x="1323975" y="60440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Bagan Gantt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Diagram WBS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Alokasi Sumber Daya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Matriks Risiko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391" name="Google Shape;39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2763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2" name="Google Shape;392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35267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3" name="Google Shape;39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342900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4" name="Google Shape;39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450532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5" name="Google Shape;395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55816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6" name="Google Shape;396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1447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7" name="Google Shape;397;p2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34700" y="25241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8" name="Google Shape;398;p2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34700" y="36004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399" name="Google Shape;399;p2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34700" y="46767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00" name="Google Shape;400;p2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934700" y="57531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25"/>
          <p:cNvSpPr txBox="1"/>
          <p:nvPr/>
        </p:nvSpPr>
        <p:spPr>
          <a:xfrm>
            <a:off x="571500" y="476250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Kuis Manajemen Proyek</a:t>
            </a:r>
            <a:endParaRPr/>
          </a:p>
        </p:txBody>
      </p:sp>
      <p:sp>
        <p:nvSpPr>
          <p:cNvPr id="402" name="Google Shape;402;p25"/>
          <p:cNvSpPr/>
          <p:nvPr/>
        </p:nvSpPr>
        <p:spPr>
          <a:xfrm>
            <a:off x="571500" y="97155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03" name="Google Shape;403;p2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10420350" y="514350"/>
            <a:ext cx="1200150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25"/>
          <p:cNvSpPr txBox="1"/>
          <p:nvPr/>
        </p:nvSpPr>
        <p:spPr>
          <a:xfrm>
            <a:off x="847725" y="15192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46</a:t>
            </a:r>
            <a:endParaRPr/>
          </a:p>
        </p:txBody>
      </p:sp>
      <p:sp>
        <p:nvSpPr>
          <p:cNvPr id="405" name="Google Shape;405;p25"/>
          <p:cNvSpPr txBox="1"/>
          <p:nvPr/>
        </p:nvSpPr>
        <p:spPr>
          <a:xfrm>
            <a:off x="847725" y="259556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47</a:t>
            </a:r>
            <a:endParaRPr/>
          </a:p>
        </p:txBody>
      </p:sp>
      <p:sp>
        <p:nvSpPr>
          <p:cNvPr id="406" name="Google Shape;406;p25"/>
          <p:cNvSpPr txBox="1"/>
          <p:nvPr/>
        </p:nvSpPr>
        <p:spPr>
          <a:xfrm>
            <a:off x="847725" y="367188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48</a:t>
            </a:r>
            <a:endParaRPr/>
          </a:p>
        </p:txBody>
      </p:sp>
      <p:sp>
        <p:nvSpPr>
          <p:cNvPr id="407" name="Google Shape;407;p25"/>
          <p:cNvSpPr txBox="1"/>
          <p:nvPr/>
        </p:nvSpPr>
        <p:spPr>
          <a:xfrm>
            <a:off x="847725" y="474821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49</a:t>
            </a:r>
            <a:endParaRPr/>
          </a:p>
        </p:txBody>
      </p:sp>
      <p:sp>
        <p:nvSpPr>
          <p:cNvPr id="408" name="Google Shape;408;p25"/>
          <p:cNvSpPr txBox="1"/>
          <p:nvPr/>
        </p:nvSpPr>
        <p:spPr>
          <a:xfrm>
            <a:off x="847725" y="58245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50</a:t>
            </a:r>
            <a:endParaRPr/>
          </a:p>
        </p:txBody>
      </p:sp>
      <p:sp>
        <p:nvSpPr>
          <p:cNvPr id="409" name="Google Shape;409;p25"/>
          <p:cNvSpPr txBox="1"/>
          <p:nvPr/>
        </p:nvSpPr>
        <p:spPr>
          <a:xfrm>
            <a:off x="1323975" y="14521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Menjalankan rencana proyek yang telah dibuat serta mengatur aktivitas harian tim ada pada fase...</a:t>
            </a:r>
            <a:endParaRPr/>
          </a:p>
        </p:txBody>
      </p:sp>
      <p:sp>
        <p:nvSpPr>
          <p:cNvPr id="410" name="Google Shape;410;p25"/>
          <p:cNvSpPr txBox="1"/>
          <p:nvPr/>
        </p:nvSpPr>
        <p:spPr>
          <a:xfrm>
            <a:off x="1323975" y="17387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Perencanaan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Pelaksanaan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Pengendalian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Penutupan</a:t>
            </a:r>
            <a:endParaRPr/>
          </a:p>
        </p:txBody>
      </p:sp>
      <p:sp>
        <p:nvSpPr>
          <p:cNvPr id="411" name="Google Shape;411;p25"/>
          <p:cNvSpPr txBox="1"/>
          <p:nvPr/>
        </p:nvSpPr>
        <p:spPr>
          <a:xfrm>
            <a:off x="1323975" y="252844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Sesi pendokumentasian "Pelajaran yang dipetik" (Lessons Learned) umumnya terjadi saat fase...</a:t>
            </a:r>
            <a:endParaRPr/>
          </a:p>
        </p:txBody>
      </p:sp>
      <p:sp>
        <p:nvSpPr>
          <p:cNvPr id="412" name="Google Shape;412;p25"/>
          <p:cNvSpPr txBox="1"/>
          <p:nvPr/>
        </p:nvSpPr>
        <p:spPr>
          <a:xfrm>
            <a:off x="1323975" y="281508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Inisiasi Awal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Perencanaan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Eksekusi Harian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Penyelesaian</a:t>
            </a:r>
            <a:endParaRPr/>
          </a:p>
        </p:txBody>
      </p:sp>
      <p:sp>
        <p:nvSpPr>
          <p:cNvPr id="413" name="Google Shape;413;p25"/>
          <p:cNvSpPr txBox="1"/>
          <p:nvPr/>
        </p:nvSpPr>
        <p:spPr>
          <a:xfrm>
            <a:off x="1323975" y="360476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Menjaga frekuensi penyampaian progres kepada para pemangku kepentingan adalah kegunaan dari...</a:t>
            </a:r>
            <a:endParaRPr/>
          </a:p>
        </p:txBody>
      </p:sp>
      <p:sp>
        <p:nvSpPr>
          <p:cNvPr id="414" name="Google Shape;414;p25"/>
          <p:cNvSpPr txBox="1"/>
          <p:nvPr/>
        </p:nvSpPr>
        <p:spPr>
          <a:xfrm>
            <a:off x="1323975" y="389140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Rencana Dana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Rencana Mutu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Rencana Komunikasi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Rencana Rilis</a:t>
            </a:r>
            <a:endParaRPr/>
          </a:p>
        </p:txBody>
      </p:sp>
      <p:sp>
        <p:nvSpPr>
          <p:cNvPr id="415" name="Google Shape;415;p25"/>
          <p:cNvSpPr txBox="1"/>
          <p:nvPr/>
        </p:nvSpPr>
        <p:spPr>
          <a:xfrm>
            <a:off x="1323975" y="468109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Dokumen yang menjadi pedoman dalam pengujian agar hasil proyek memenuhi standar klien adalah...</a:t>
            </a:r>
            <a:endParaRPr/>
          </a:p>
        </p:txBody>
      </p:sp>
      <p:sp>
        <p:nvSpPr>
          <p:cNvPr id="416" name="Google Shape;416;p25"/>
          <p:cNvSpPr txBox="1"/>
          <p:nvPr/>
        </p:nvSpPr>
        <p:spPr>
          <a:xfrm>
            <a:off x="1323975" y="496773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Manajemen Risiko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Rencana Mutu (QC)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Piagam Proyek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Diagram CPM</a:t>
            </a:r>
            <a:endParaRPr/>
          </a:p>
        </p:txBody>
      </p:sp>
      <p:sp>
        <p:nvSpPr>
          <p:cNvPr id="417" name="Google Shape;417;p25"/>
          <p:cNvSpPr txBox="1"/>
          <p:nvPr/>
        </p:nvSpPr>
        <p:spPr>
          <a:xfrm>
            <a:off x="1323975" y="57574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Mengkalkulasi tanggal mulai, tenggat waktu, dan durasi setiap aktivitas menghasilkan sebuah...</a:t>
            </a:r>
            <a:endParaRPr/>
          </a:p>
        </p:txBody>
      </p:sp>
      <p:sp>
        <p:nvSpPr>
          <p:cNvPr id="418" name="Google Shape;418;p25"/>
          <p:cNvSpPr txBox="1"/>
          <p:nvPr/>
        </p:nvSpPr>
        <p:spPr>
          <a:xfrm>
            <a:off x="1323975" y="60440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Jadwal Proyek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Rincian Anggaran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Dokumen Mutu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Hasil Akhir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23" name="Google Shape;423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2763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24" name="Google Shape;424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35267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25" name="Google Shape;425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342900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26" name="Google Shape;426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450532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27" name="Google Shape;42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55816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28" name="Google Shape;428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1447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29" name="Google Shape;429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34700" y="25241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0" name="Google Shape;430;p2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34700" y="36004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1" name="Google Shape;431;p2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34700" y="46767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32" name="Google Shape;432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57531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p26"/>
          <p:cNvSpPr txBox="1"/>
          <p:nvPr/>
        </p:nvSpPr>
        <p:spPr>
          <a:xfrm>
            <a:off x="571500" y="476250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Kuis Manajemen Proyek</a:t>
            </a:r>
            <a:endParaRPr/>
          </a:p>
        </p:txBody>
      </p:sp>
      <p:sp>
        <p:nvSpPr>
          <p:cNvPr id="434" name="Google Shape;434;p26"/>
          <p:cNvSpPr/>
          <p:nvPr/>
        </p:nvSpPr>
        <p:spPr>
          <a:xfrm>
            <a:off x="571500" y="97155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35" name="Google Shape;435;p2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467975" y="514350"/>
            <a:ext cx="1152525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26"/>
          <p:cNvSpPr txBox="1"/>
          <p:nvPr/>
        </p:nvSpPr>
        <p:spPr>
          <a:xfrm>
            <a:off x="847725" y="15192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51</a:t>
            </a:r>
            <a:endParaRPr/>
          </a:p>
        </p:txBody>
      </p:sp>
      <p:sp>
        <p:nvSpPr>
          <p:cNvPr id="437" name="Google Shape;437;p26"/>
          <p:cNvSpPr txBox="1"/>
          <p:nvPr/>
        </p:nvSpPr>
        <p:spPr>
          <a:xfrm>
            <a:off x="847725" y="259556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52</a:t>
            </a:r>
            <a:endParaRPr/>
          </a:p>
        </p:txBody>
      </p:sp>
      <p:sp>
        <p:nvSpPr>
          <p:cNvPr id="438" name="Google Shape;438;p26"/>
          <p:cNvSpPr txBox="1"/>
          <p:nvPr/>
        </p:nvSpPr>
        <p:spPr>
          <a:xfrm>
            <a:off x="847725" y="367188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53</a:t>
            </a:r>
            <a:endParaRPr/>
          </a:p>
        </p:txBody>
      </p:sp>
      <p:sp>
        <p:nvSpPr>
          <p:cNvPr id="439" name="Google Shape;439;p26"/>
          <p:cNvSpPr txBox="1"/>
          <p:nvPr/>
        </p:nvSpPr>
        <p:spPr>
          <a:xfrm>
            <a:off x="847725" y="474821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54</a:t>
            </a:r>
            <a:endParaRPr/>
          </a:p>
        </p:txBody>
      </p:sp>
      <p:sp>
        <p:nvSpPr>
          <p:cNvPr id="440" name="Google Shape;440;p26"/>
          <p:cNvSpPr txBox="1"/>
          <p:nvPr/>
        </p:nvSpPr>
        <p:spPr>
          <a:xfrm>
            <a:off x="847725" y="58245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55</a:t>
            </a:r>
            <a:endParaRPr/>
          </a:p>
        </p:txBody>
      </p:sp>
      <p:sp>
        <p:nvSpPr>
          <p:cNvPr id="441" name="Google Shape;441;p26"/>
          <p:cNvSpPr txBox="1"/>
          <p:nvPr/>
        </p:nvSpPr>
        <p:spPr>
          <a:xfrm>
            <a:off x="1323975" y="14521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Sistem manajerial proyek yang efisien akan memberikan manfaat signifikan bagi perusahaan yaitu...</a:t>
            </a:r>
            <a:endParaRPr/>
          </a:p>
        </p:txBody>
      </p:sp>
      <p:sp>
        <p:nvSpPr>
          <p:cNvPr id="442" name="Google Shape;442;p26"/>
          <p:cNvSpPr txBox="1"/>
          <p:nvPr/>
        </p:nvSpPr>
        <p:spPr>
          <a:xfrm>
            <a:off x="1323975" y="17387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Tumpang tindih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Batasi antar divisi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Turunkan penundaan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Tambah jam lembur</a:t>
            </a:r>
            <a:endParaRPr/>
          </a:p>
        </p:txBody>
      </p:sp>
      <p:sp>
        <p:nvSpPr>
          <p:cNvPr id="443" name="Google Shape;443;p26"/>
          <p:cNvSpPr txBox="1"/>
          <p:nvPr/>
        </p:nvSpPr>
        <p:spPr>
          <a:xfrm>
            <a:off x="1323975" y="252844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Era 1950-an memicu evolusi manajemen proyek berskala sangat kompleks berkat ditemukannya...</a:t>
            </a:r>
            <a:endParaRPr/>
          </a:p>
        </p:txBody>
      </p:sp>
      <p:sp>
        <p:nvSpPr>
          <p:cNvPr id="444" name="Google Shape;444;p26"/>
          <p:cNvSpPr txBox="1"/>
          <p:nvPr/>
        </p:nvSpPr>
        <p:spPr>
          <a:xfrm>
            <a:off x="1323975" y="281508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Agile &amp; Scrum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CPM &amp; PERT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Lean &amp; DMAIC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Waterfall</a:t>
            </a:r>
            <a:endParaRPr/>
          </a:p>
        </p:txBody>
      </p:sp>
      <p:sp>
        <p:nvSpPr>
          <p:cNvPr id="445" name="Google Shape;445;p26"/>
          <p:cNvSpPr txBox="1"/>
          <p:nvPr/>
        </p:nvSpPr>
        <p:spPr>
          <a:xfrm>
            <a:off x="1323975" y="360476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Selain analitik kuantitatif, seorang Manajer Proyek (PM) wajib memiliki kemampuan "lunak" berupa...</a:t>
            </a:r>
            <a:endParaRPr/>
          </a:p>
        </p:txBody>
      </p:sp>
      <p:sp>
        <p:nvSpPr>
          <p:cNvPr id="446" name="Google Shape;446;p26"/>
          <p:cNvSpPr txBox="1"/>
          <p:nvPr/>
        </p:nvSpPr>
        <p:spPr>
          <a:xfrm>
            <a:off x="1323975" y="389140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Teknis operasional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Pimpin &amp; Komunikasi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Desain UI/UX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Regulasi hukum</a:t>
            </a:r>
            <a:endParaRPr/>
          </a:p>
        </p:txBody>
      </p:sp>
      <p:sp>
        <p:nvSpPr>
          <p:cNvPr id="447" name="Google Shape;447;p26"/>
          <p:cNvSpPr txBox="1"/>
          <p:nvPr/>
        </p:nvSpPr>
        <p:spPr>
          <a:xfrm>
            <a:off x="1323975" y="468109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Standar yang wajib dipenuhi oleh vendor sebelum serah terima akhir ditandatangani klien disebut...</a:t>
            </a:r>
            <a:endParaRPr/>
          </a:p>
        </p:txBody>
      </p:sp>
      <p:sp>
        <p:nvSpPr>
          <p:cNvPr id="448" name="Google Shape;448;p26"/>
          <p:cNvSpPr txBox="1"/>
          <p:nvPr/>
        </p:nvSpPr>
        <p:spPr>
          <a:xfrm>
            <a:off x="1323975" y="4967733"/>
            <a:ext cx="9324900" cy="1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Kriteria Penolakan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Batasan Anggaran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Kriteria Terima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Laporan Defek</a:t>
            </a:r>
            <a:endParaRPr/>
          </a:p>
        </p:txBody>
      </p:sp>
      <p:sp>
        <p:nvSpPr>
          <p:cNvPr id="449" name="Google Shape;449;p26"/>
          <p:cNvSpPr txBox="1"/>
          <p:nvPr/>
        </p:nvSpPr>
        <p:spPr>
          <a:xfrm>
            <a:off x="1323975" y="57574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Manajemen jalur pemesanan suku cadang, logistik, manufaktur, ke distribusi tergolong kategori...</a:t>
            </a:r>
            <a:endParaRPr/>
          </a:p>
        </p:txBody>
      </p:sp>
      <p:sp>
        <p:nvSpPr>
          <p:cNvPr id="450" name="Google Shape;450;p26"/>
          <p:cNvSpPr txBox="1"/>
          <p:nvPr/>
        </p:nvSpPr>
        <p:spPr>
          <a:xfrm>
            <a:off x="1323975" y="60440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Proyek Sipil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Proyek Acara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Rantai Pasokan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Perangkat Lunak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55" name="Google Shape;45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12763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56" name="Google Shape;456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1500" y="235267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57" name="Google Shape;45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342900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58" name="Google Shape;458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4505325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59" name="Google Shape;459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" y="5581650"/>
            <a:ext cx="11049000" cy="800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0" name="Google Shape;460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144780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1" name="Google Shape;461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934700" y="252412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2" name="Google Shape;462;p2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934700" y="3600450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3" name="Google Shape;463;p27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0934700" y="4676775"/>
            <a:ext cx="457200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age.png" id="464" name="Google Shape;464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934700" y="5753100"/>
            <a:ext cx="4572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27"/>
          <p:cNvSpPr txBox="1"/>
          <p:nvPr/>
        </p:nvSpPr>
        <p:spPr>
          <a:xfrm>
            <a:off x="571500" y="476250"/>
            <a:ext cx="11601450" cy="4000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Kuis Manajemen Proyek</a:t>
            </a:r>
            <a:endParaRPr/>
          </a:p>
        </p:txBody>
      </p:sp>
      <p:sp>
        <p:nvSpPr>
          <p:cNvPr id="466" name="Google Shape;466;p27"/>
          <p:cNvSpPr/>
          <p:nvPr/>
        </p:nvSpPr>
        <p:spPr>
          <a:xfrm>
            <a:off x="571500" y="971550"/>
            <a:ext cx="11049000" cy="19050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image.png" id="467" name="Google Shape;467;p27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0429875" y="514350"/>
            <a:ext cx="1190625" cy="30480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27"/>
          <p:cNvSpPr txBox="1"/>
          <p:nvPr/>
        </p:nvSpPr>
        <p:spPr>
          <a:xfrm>
            <a:off x="847725" y="15192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56</a:t>
            </a:r>
            <a:endParaRPr/>
          </a:p>
        </p:txBody>
      </p:sp>
      <p:sp>
        <p:nvSpPr>
          <p:cNvPr id="469" name="Google Shape;469;p27"/>
          <p:cNvSpPr txBox="1"/>
          <p:nvPr/>
        </p:nvSpPr>
        <p:spPr>
          <a:xfrm>
            <a:off x="847725" y="259556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57</a:t>
            </a:r>
            <a:endParaRPr/>
          </a:p>
        </p:txBody>
      </p:sp>
      <p:sp>
        <p:nvSpPr>
          <p:cNvPr id="470" name="Google Shape;470;p27"/>
          <p:cNvSpPr txBox="1"/>
          <p:nvPr/>
        </p:nvSpPr>
        <p:spPr>
          <a:xfrm>
            <a:off x="847725" y="367188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58</a:t>
            </a:r>
            <a:endParaRPr/>
          </a:p>
        </p:txBody>
      </p:sp>
      <p:sp>
        <p:nvSpPr>
          <p:cNvPr id="471" name="Google Shape;471;p27"/>
          <p:cNvSpPr txBox="1"/>
          <p:nvPr/>
        </p:nvSpPr>
        <p:spPr>
          <a:xfrm>
            <a:off x="847725" y="4748212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59</a:t>
            </a:r>
            <a:endParaRPr/>
          </a:p>
        </p:txBody>
      </p:sp>
      <p:sp>
        <p:nvSpPr>
          <p:cNvPr id="472" name="Google Shape;472;p27"/>
          <p:cNvSpPr txBox="1"/>
          <p:nvPr/>
        </p:nvSpPr>
        <p:spPr>
          <a:xfrm>
            <a:off x="847725" y="5824537"/>
            <a:ext cx="476250" cy="3143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950" u="none" cap="none" strike="noStrike">
                <a:solidFill>
                  <a:srgbClr val="2563EB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60</a:t>
            </a:r>
            <a:endParaRPr/>
          </a:p>
        </p:txBody>
      </p:sp>
      <p:sp>
        <p:nvSpPr>
          <p:cNvPr id="473" name="Google Shape;473;p27"/>
          <p:cNvSpPr txBox="1"/>
          <p:nvPr/>
        </p:nvSpPr>
        <p:spPr>
          <a:xfrm>
            <a:off x="1323975" y="14521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Dalam kerangka Lean, prinsip dasar yang selalu dikejar oleh Project Manager adalah...</a:t>
            </a:r>
            <a:endParaRPr/>
          </a:p>
        </p:txBody>
      </p:sp>
      <p:sp>
        <p:nvSpPr>
          <p:cNvPr id="474" name="Google Shape;474;p27"/>
          <p:cNvSpPr txBox="1"/>
          <p:nvPr/>
        </p:nvSpPr>
        <p:spPr>
          <a:xfrm>
            <a:off x="1323975" y="17387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Rilis sprint cepat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Reduksi pemborosan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Biaya tak hingga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Penambahan fitur</a:t>
            </a:r>
            <a:endParaRPr/>
          </a:p>
        </p:txBody>
      </p:sp>
      <p:sp>
        <p:nvSpPr>
          <p:cNvPr id="475" name="Google Shape;475;p27"/>
          <p:cNvSpPr txBox="1"/>
          <p:nvPr/>
        </p:nvSpPr>
        <p:spPr>
          <a:xfrm>
            <a:off x="1323975" y="252844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Tahap "Pemantauan &amp; Pengendalian" dalam siklus hidup proyek menitikberatkan pada proses...</a:t>
            </a:r>
            <a:endParaRPr/>
          </a:p>
        </p:txBody>
      </p:sp>
      <p:sp>
        <p:nvSpPr>
          <p:cNvPr id="476" name="Google Shape;476;p27"/>
          <p:cNvSpPr txBox="1"/>
          <p:nvPr/>
        </p:nvSpPr>
        <p:spPr>
          <a:xfrm>
            <a:off x="1323975" y="281508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Ideasi dasar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Serah terima fisik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Lacak progres &amp; dana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Perekrutan awal</a:t>
            </a:r>
            <a:endParaRPr/>
          </a:p>
        </p:txBody>
      </p:sp>
      <p:sp>
        <p:nvSpPr>
          <p:cNvPr id="477" name="Google Shape;477;p27"/>
          <p:cNvSpPr txBox="1"/>
          <p:nvPr/>
        </p:nvSpPr>
        <p:spPr>
          <a:xfrm>
            <a:off x="1323975" y="360476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Aktivitas mendefinisikan titik penting (milestone) dan batas waktu rilis ada di dalam proses...</a:t>
            </a:r>
            <a:endParaRPr/>
          </a:p>
        </p:txBody>
      </p:sp>
      <p:sp>
        <p:nvSpPr>
          <p:cNvPr id="478" name="Google Shape;478;p27"/>
          <p:cNvSpPr txBox="1"/>
          <p:nvPr/>
        </p:nvSpPr>
        <p:spPr>
          <a:xfrm>
            <a:off x="1323975" y="389140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Jadwal (Schedule)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Matriks Risiko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Identitas Stakeholder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Audit Internal</a:t>
            </a:r>
            <a:endParaRPr/>
          </a:p>
        </p:txBody>
      </p:sp>
      <p:sp>
        <p:nvSpPr>
          <p:cNvPr id="479" name="Google Shape;479;p27"/>
          <p:cNvSpPr txBox="1"/>
          <p:nvPr/>
        </p:nvSpPr>
        <p:spPr>
          <a:xfrm>
            <a:off x="1323975" y="4681091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Menyiapkan "rencana cadangan" secara spesifik untuk mengantisipasi musibah proyek disebut dengan...</a:t>
            </a:r>
            <a:endParaRPr/>
          </a:p>
        </p:txBody>
      </p:sp>
      <p:sp>
        <p:nvSpPr>
          <p:cNvPr id="480" name="Google Shape;480;p27"/>
          <p:cNvSpPr txBox="1"/>
          <p:nvPr/>
        </p:nvSpPr>
        <p:spPr>
          <a:xfrm>
            <a:off x="1323975" y="4967733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Rencana Strategis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Rencana Komunikasi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Rencana Margin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Rencana Kontingensi</a:t>
            </a:r>
            <a:endParaRPr/>
          </a:p>
        </p:txBody>
      </p:sp>
      <p:sp>
        <p:nvSpPr>
          <p:cNvPr id="481" name="Google Shape;481;p27"/>
          <p:cNvSpPr txBox="1"/>
          <p:nvPr/>
        </p:nvSpPr>
        <p:spPr>
          <a:xfrm>
            <a:off x="1323975" y="5757416"/>
            <a:ext cx="9324975" cy="21044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6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75" u="none" cap="none" strike="noStrike">
                <a:solidFill>
                  <a:srgbClr val="0F172A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Tidak adanya tumpang-tindih peran antar staf dan komunikasi yang terstruktur dengan rapi adalah...</a:t>
            </a:r>
            <a:endParaRPr/>
          </a:p>
        </p:txBody>
      </p:sp>
      <p:sp>
        <p:nvSpPr>
          <p:cNvPr id="482" name="Google Shape;482;p27"/>
          <p:cNvSpPr txBox="1"/>
          <p:nvPr/>
        </p:nvSpPr>
        <p:spPr>
          <a:xfrm>
            <a:off x="1323975" y="6044058"/>
            <a:ext cx="9324975" cy="1619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A.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Hambatan eksekusi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B.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Manfaat nyata PM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C.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Bias fungsional </a:t>
            </a:r>
            <a:r>
              <a:rPr b="0" i="0" lang="en-US" sz="1087" u="none" cap="none" strike="noStrike">
                <a:solidFill>
                  <a:srgbClr val="1E293B"/>
                </a:solidFill>
                <a:latin typeface="Inter SemiBold"/>
                <a:ea typeface="Inter SemiBold"/>
                <a:cs typeface="Inter SemiBold"/>
                <a:sym typeface="Inter SemiBold"/>
              </a:rPr>
              <a:t>D.</a:t>
            </a:r>
            <a:r>
              <a:rPr b="0" i="0" lang="en-US" sz="1087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 Kelemahan Agile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image.png" id="487" name="Google Shape;487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52887" y="4038600"/>
            <a:ext cx="4086225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488" name="Google Shape;488;p28"/>
          <p:cNvSpPr txBox="1"/>
          <p:nvPr/>
        </p:nvSpPr>
        <p:spPr>
          <a:xfrm>
            <a:off x="3230641" y="2286000"/>
            <a:ext cx="5730716" cy="8667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none" cap="none" strike="noStrike">
                <a:solidFill>
                  <a:srgbClr val="0F172A"/>
                </a:solidFill>
                <a:latin typeface="Plus Jakarta Sans"/>
                <a:ea typeface="Plus Jakarta Sans"/>
                <a:cs typeface="Plus Jakarta Sans"/>
                <a:sym typeface="Plus Jakarta Sans"/>
              </a:rPr>
              <a:t>Evaluasi Selesai!</a:t>
            </a:r>
            <a:endParaRPr/>
          </a:p>
        </p:txBody>
      </p:sp>
      <p:sp>
        <p:nvSpPr>
          <p:cNvPr id="489" name="Google Shape;489;p28"/>
          <p:cNvSpPr txBox="1"/>
          <p:nvPr/>
        </p:nvSpPr>
        <p:spPr>
          <a:xfrm>
            <a:off x="2890837" y="3381375"/>
            <a:ext cx="6410325" cy="2762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475569"/>
                </a:solidFill>
                <a:latin typeface="Inter"/>
                <a:ea typeface="Inter"/>
                <a:cs typeface="Inter"/>
                <a:sym typeface="Inter"/>
              </a:rPr>
              <a:t>Terima kasih atas partisipasi Anda dalam uji kompetensi ini.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