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Inter SemiBold"/>
      <p:regular r:id="rId28"/>
      <p:bold r:id="rId29"/>
      <p:italic r:id="rId30"/>
      <p:boldItalic r:id="rId31"/>
    </p:embeddedFont>
    <p:embeddedFont>
      <p:font typeface="Inter"/>
      <p:regular r:id="rId32"/>
      <p:bold r:id="rId33"/>
      <p:italic r:id="rId34"/>
      <p:boldItalic r:id="rId35"/>
    </p:embeddedFont>
    <p:embeddedFont>
      <p:font typeface="Urbanist"/>
      <p:regular r:id="rId36"/>
      <p:bold r:id="rId37"/>
      <p:italic r:id="rId38"/>
      <p:boldItalic r:id="rId39"/>
    </p:embeddedFont>
    <p:embeddedFont>
      <p:font typeface="Inter Medium"/>
      <p:regular r:id="rId40"/>
      <p:bold r:id="rId41"/>
      <p:italic r:id="rId42"/>
      <p:boldItalic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InterMedium-regular.fntdata"/><Relationship Id="rId20" Type="http://schemas.openxmlformats.org/officeDocument/2006/relationships/slide" Target="slides/slide15.xml"/><Relationship Id="rId42" Type="http://schemas.openxmlformats.org/officeDocument/2006/relationships/font" Target="fonts/InterMedium-italic.fntdata"/><Relationship Id="rId41" Type="http://schemas.openxmlformats.org/officeDocument/2006/relationships/font" Target="fonts/InterMedium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schemas.openxmlformats.org/officeDocument/2006/relationships/font" Target="fonts/InterMedium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InterSemiBold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InterSemiBold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SemiBold-boldItalic.fntdata"/><Relationship Id="rId30" Type="http://schemas.openxmlformats.org/officeDocument/2006/relationships/font" Target="fonts/InterSemiBold-italic.fntdata"/><Relationship Id="rId11" Type="http://schemas.openxmlformats.org/officeDocument/2006/relationships/slide" Target="slides/slide6.xml"/><Relationship Id="rId33" Type="http://schemas.openxmlformats.org/officeDocument/2006/relationships/font" Target="fonts/Inter-bold.fntdata"/><Relationship Id="rId10" Type="http://schemas.openxmlformats.org/officeDocument/2006/relationships/slide" Target="slides/slide5.xml"/><Relationship Id="rId32" Type="http://schemas.openxmlformats.org/officeDocument/2006/relationships/font" Target="fonts/Inter-regular.fntdata"/><Relationship Id="rId13" Type="http://schemas.openxmlformats.org/officeDocument/2006/relationships/slide" Target="slides/slide8.xml"/><Relationship Id="rId35" Type="http://schemas.openxmlformats.org/officeDocument/2006/relationships/font" Target="fonts/Inter-boldItalic.fntdata"/><Relationship Id="rId12" Type="http://schemas.openxmlformats.org/officeDocument/2006/relationships/slide" Target="slides/slide7.xml"/><Relationship Id="rId34" Type="http://schemas.openxmlformats.org/officeDocument/2006/relationships/font" Target="fonts/Inter-italic.fntdata"/><Relationship Id="rId15" Type="http://schemas.openxmlformats.org/officeDocument/2006/relationships/slide" Target="slides/slide10.xml"/><Relationship Id="rId37" Type="http://schemas.openxmlformats.org/officeDocument/2006/relationships/font" Target="fonts/Urbanist-bold.fntdata"/><Relationship Id="rId14" Type="http://schemas.openxmlformats.org/officeDocument/2006/relationships/slide" Target="slides/slide9.xml"/><Relationship Id="rId36" Type="http://schemas.openxmlformats.org/officeDocument/2006/relationships/font" Target="fonts/Urbanist-regular.fntdata"/><Relationship Id="rId17" Type="http://schemas.openxmlformats.org/officeDocument/2006/relationships/slide" Target="slides/slide12.xml"/><Relationship Id="rId39" Type="http://schemas.openxmlformats.org/officeDocument/2006/relationships/font" Target="fonts/Urbanist-boldItalic.fntdata"/><Relationship Id="rId16" Type="http://schemas.openxmlformats.org/officeDocument/2006/relationships/slide" Target="slides/slide11.xml"/><Relationship Id="rId38" Type="http://schemas.openxmlformats.org/officeDocument/2006/relationships/font" Target="fonts/Urbanist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1" name="Google Shape;331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7" name="Google Shape;427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1" name="Google Shape;451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5" name="Google Shape;47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Relationship Id="rId4" Type="http://schemas.openxmlformats.org/officeDocument/2006/relationships/image" Target="../media/image8.png"/><Relationship Id="rId5" Type="http://schemas.openxmlformats.org/officeDocument/2006/relationships/image" Target="../media/image4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14700" y="1876425"/>
            <a:ext cx="5562600" cy="310500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3785711" y="2457450"/>
            <a:ext cx="4620577" cy="809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25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Kuis Interaktif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3895725" y="3457575"/>
            <a:ext cx="4400550" cy="3656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Instalasi Panel Fiber Optik Actassi 19-HD</a:t>
            </a:r>
            <a:endParaRPr/>
          </a:p>
        </p:txBody>
      </p:sp>
      <p:sp>
        <p:nvSpPr>
          <p:cNvPr id="88" name="Google Shape;88;p13"/>
          <p:cNvSpPr txBox="1"/>
          <p:nvPr/>
        </p:nvSpPr>
        <p:spPr>
          <a:xfrm>
            <a:off x="3895725" y="4013745"/>
            <a:ext cx="4400550" cy="2437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20 Pertanyaan Pilihan Ganda | Tingkat Menengah - Sulit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3" name="Google Shape;9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4" name="Google Shape;94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Berapakah torsi maksimum yang disarankan saat mengencangkan sekrup untuk memasang panel pada rak (mounting)?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A</a:t>
            </a:r>
            <a:endParaRPr/>
          </a:p>
        </p:txBody>
      </p:sp>
      <p:sp>
        <p:nvSpPr>
          <p:cNvPr id="97" name="Google Shape;97;p14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Pada tahap mounting (halaman 15), panduan secara spesifik mengindikasikan bahwa sekrup penyangga luar harus dikencangkan dengan torsi maksimal 1 N.m.</a:t>
            </a:r>
            <a:endParaRPr/>
          </a:p>
        </p:txBody>
      </p:sp>
      <p:sp>
        <p:nvSpPr>
          <p:cNvPr id="98" name="Google Shape;98;p14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1104900" y="3283148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1 N.m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0.5 N.m</a:t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104900" y="459759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3.5 N.m</a:t>
            </a:r>
            <a:endParaRPr/>
          </a:p>
        </p:txBody>
      </p:sp>
      <p:sp>
        <p:nvSpPr>
          <p:cNvPr id="104" name="Google Shape;104;p14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6.0 N.m</a:t>
            </a:r>
            <a:endParaRPr/>
          </a:p>
        </p:txBody>
      </p:sp>
      <p:pic>
        <p:nvPicPr>
          <p:cNvPr descr="image.png" id="106" name="Google Shape;106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4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4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</a:t>
            </a: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17" name="Google Shape;11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18" name="Google Shape;11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5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Berdasarkan standar ANSI/TIA-598C &amp; IEC 60304 yang tertera pada panduan, urutan warna untuk core ke-12 adalah...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7553325" y="30718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B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7172325" y="3586162"/>
            <a:ext cx="409575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Berdasarkan bagan standar warna di halaman 7 dan 11, nomor 12 berpasangan dengan warna Aqua (biru muda).</a:t>
            </a:r>
            <a:endParaRPr/>
          </a:p>
        </p:txBody>
      </p:sp>
      <p:sp>
        <p:nvSpPr>
          <p:cNvPr id="122" name="Google Shape;122;p15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5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Merah Muda (Rose)</a:t>
            </a:r>
            <a:endParaRPr/>
          </a:p>
        </p:txBody>
      </p:sp>
      <p:sp>
        <p:nvSpPr>
          <p:cNvPr id="124" name="Google Shape;124;p15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1104900" y="3803302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Tosca/Biru Muda (Aqua)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5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Ungu (Violet)</a:t>
            </a:r>
            <a:endParaRPr/>
          </a:p>
        </p:txBody>
      </p:sp>
      <p:sp>
        <p:nvSpPr>
          <p:cNvPr id="128" name="Google Shape;128;p15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15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Hitam (Black)</a:t>
            </a:r>
            <a:endParaRPr/>
          </a:p>
        </p:txBody>
      </p:sp>
      <p:pic>
        <p:nvPicPr>
          <p:cNvPr descr="image.png" id="130" name="Google Shape;130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31003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5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5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15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2</a:t>
            </a:r>
            <a:endParaRPr/>
          </a:p>
        </p:txBody>
      </p:sp>
      <p:sp>
        <p:nvSpPr>
          <p:cNvPr id="136" name="Google Shape;136;p15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41" name="Google Shape;14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42" name="Google Shape;142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Alat pengupas kabel (Dual-Hole Tool Fiber Stripper) yang direkomendasikan secara spesifik ditujukan untuk ukuran fiber...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Pada daftar perlengkapan, tertulis dengan jelas bahwa alat Dual-Hole Tool Fiber Stripper diperuntukkan bagi serat optik murni berukuran 900 µm dan 250 µm.</a:t>
            </a:r>
            <a:endParaRPr/>
          </a:p>
        </p:txBody>
      </p:sp>
      <p:sp>
        <p:nvSpPr>
          <p:cNvPr id="146" name="Google Shape;146;p16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7 mm dan 12 mm</a:t>
            </a:r>
            <a:endParaRPr/>
          </a:p>
        </p:txBody>
      </p:sp>
      <p:sp>
        <p:nvSpPr>
          <p:cNvPr id="148" name="Google Shape;148;p16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50 mm ± 5 mm</a:t>
            </a:r>
            <a:endParaRPr/>
          </a:p>
        </p:txBody>
      </p:sp>
      <p:sp>
        <p:nvSpPr>
          <p:cNvPr id="150" name="Google Shape;150;p16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1104900" y="4597598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900 µm dan 250 µm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52" name="Google Shape;152;p16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6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1200 µm dan 500 µm</a:t>
            </a:r>
            <a:endParaRPr/>
          </a:p>
        </p:txBody>
      </p:sp>
      <p:pic>
        <p:nvPicPr>
          <p:cNvPr descr="image.png" id="154" name="Google Shape;15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6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6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6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6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3</a:t>
            </a:r>
            <a:endParaRPr/>
          </a:p>
        </p:txBody>
      </p:sp>
      <p:sp>
        <p:nvSpPr>
          <p:cNvPr id="160" name="Google Shape;160;p16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5" name="Google Shape;16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17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Berapa torsi maksimum yang diizinkan saat memasang dan mengencangkan kunci pas pada 'cable gland' untuk kabel masuk?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Pada ilustrasi pemasangan kabel masuk, terdapat petunjuk penggunaan kunci pas dengan batas ketat 3.5 N.m Max untuk cable gland.</a:t>
            </a:r>
            <a:endParaRPr/>
          </a:p>
        </p:txBody>
      </p:sp>
      <p:sp>
        <p:nvSpPr>
          <p:cNvPr id="170" name="Google Shape;170;p17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0.5 N.m</a:t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7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1.0 N.m</a:t>
            </a:r>
            <a:endParaRPr/>
          </a:p>
        </p:txBody>
      </p:sp>
      <p:sp>
        <p:nvSpPr>
          <p:cNvPr id="174" name="Google Shape;174;p17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7"/>
          <p:cNvSpPr txBox="1"/>
          <p:nvPr/>
        </p:nvSpPr>
        <p:spPr>
          <a:xfrm>
            <a:off x="1104900" y="4597598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3.5 N.m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76" name="Google Shape;176;p17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7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6.0 N.m</a:t>
            </a:r>
            <a:endParaRPr/>
          </a:p>
        </p:txBody>
      </p:sp>
      <p:pic>
        <p:nvPicPr>
          <p:cNvPr descr="image.png" id="178" name="Google Shape;178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7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7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7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17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17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4</a:t>
            </a:r>
            <a:endParaRPr/>
          </a:p>
        </p:txBody>
      </p:sp>
      <p:sp>
        <p:nvSpPr>
          <p:cNvPr id="184" name="Google Shape;184;p17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89" name="Google Shape;18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0" name="Google Shape;19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18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Apa instruksi spesifik yang diberikan untuk menangani serat pelindung (Kevlar) saat memasang cable gland?</a:t>
            </a:r>
            <a:endParaRPr/>
          </a:p>
        </p:txBody>
      </p:sp>
      <p:sp>
        <p:nvSpPr>
          <p:cNvPr id="192" name="Google Shape;192;p18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B</a:t>
            </a:r>
            <a:endParaRPr/>
          </a:p>
        </p:txBody>
      </p:sp>
      <p:sp>
        <p:nvSpPr>
          <p:cNvPr id="193" name="Google Shape;193;p18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Instruksi tertulis di halaman 4 eksplisit menyatakan: "To fold back the Kevlar, slide the cable gland onto the cable" agar menahan benang dengan erat.</a:t>
            </a:r>
            <a:endParaRPr/>
          </a:p>
        </p:txBody>
      </p:sp>
      <p:sp>
        <p:nvSpPr>
          <p:cNvPr id="194" name="Google Shape;194;p18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Potong Kevlar hingga sejajar selubung</a:t>
            </a:r>
            <a:endParaRPr/>
          </a:p>
        </p:txBody>
      </p:sp>
      <p:sp>
        <p:nvSpPr>
          <p:cNvPr id="196" name="Google Shape;196;p18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8"/>
          <p:cNvSpPr txBox="1"/>
          <p:nvPr/>
        </p:nvSpPr>
        <p:spPr>
          <a:xfrm>
            <a:off x="1104900" y="3803302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Geser cable gland ke atas kabel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98" name="Google Shape;198;p18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8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Rekatkan Kevlar menggunakan tape</a:t>
            </a:r>
            <a:endParaRPr/>
          </a:p>
        </p:txBody>
      </p:sp>
      <p:sp>
        <p:nvSpPr>
          <p:cNvPr id="200" name="Google Shape;200;p18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8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Ikat ujung Kevlar ke lubang ground</a:t>
            </a:r>
            <a:endParaRPr/>
          </a:p>
        </p:txBody>
      </p:sp>
      <p:pic>
        <p:nvPicPr>
          <p:cNvPr descr="image.png" id="202" name="Google Shape;20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8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5</a:t>
            </a:r>
            <a:endParaRPr/>
          </a:p>
        </p:txBody>
      </p:sp>
      <p:sp>
        <p:nvSpPr>
          <p:cNvPr id="208" name="Google Shape;208;p18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13" name="Google Shape;21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14" name="Google Shape;214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9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Panduan pengguna nomor berapakah yang dirujuk sebagai referensi tambahan untuk perakitan panel VDIG050991 V2?</a:t>
            </a:r>
            <a:endParaRPr/>
          </a:p>
        </p:txBody>
      </p:sp>
      <p:sp>
        <p:nvSpPr>
          <p:cNvPr id="216" name="Google Shape;216;p19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A</a:t>
            </a:r>
            <a:endParaRPr/>
          </a:p>
        </p:txBody>
      </p:sp>
      <p:sp>
        <p:nvSpPr>
          <p:cNvPr id="217" name="Google Shape;217;p19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Pada halaman dua, terdapat catatan rujukan "Refer to user guide BBV12978-04" untuk mengarahkan panduan dasar struktur mekanik sasis.</a:t>
            </a:r>
            <a:endParaRPr/>
          </a:p>
        </p:txBody>
      </p:sp>
      <p:sp>
        <p:nvSpPr>
          <p:cNvPr id="218" name="Google Shape;218;p19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9"/>
          <p:cNvSpPr txBox="1"/>
          <p:nvPr/>
        </p:nvSpPr>
        <p:spPr>
          <a:xfrm>
            <a:off x="1104900" y="3146077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BBV12978-04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20" name="Google Shape;220;p19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9"/>
          <p:cNvSpPr txBox="1"/>
          <p:nvPr/>
        </p:nvSpPr>
        <p:spPr>
          <a:xfrm>
            <a:off x="1104900" y="380330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NVE4202400-01</a:t>
            </a:r>
            <a:endParaRPr/>
          </a:p>
        </p:txBody>
      </p:sp>
      <p:sp>
        <p:nvSpPr>
          <p:cNvPr id="222" name="Google Shape;222;p19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9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ACTMP1U</a:t>
            </a:r>
            <a:endParaRPr/>
          </a:p>
        </p:txBody>
      </p:sp>
      <p:sp>
        <p:nvSpPr>
          <p:cNvPr id="224" name="Google Shape;224;p19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9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ACTFMSPTKIT</a:t>
            </a:r>
            <a:endParaRPr/>
          </a:p>
        </p:txBody>
      </p:sp>
      <p:pic>
        <p:nvPicPr>
          <p:cNvPr descr="image.png" id="226" name="Google Shape;226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9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9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9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9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9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6</a:t>
            </a:r>
            <a:endParaRPr/>
          </a:p>
        </p:txBody>
      </p:sp>
      <p:sp>
        <p:nvSpPr>
          <p:cNvPr id="232" name="Google Shape;232;p19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37" name="Google Shape;23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8" name="Google Shape;23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0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Saat mempersiapkan kabel, berapakah rentang pengupasan selubung kabel luar yang disyaratkan agar pas untuk dikunci ke gland?</a:t>
            </a:r>
            <a:endParaRPr/>
          </a:p>
        </p:txBody>
      </p:sp>
      <p:sp>
        <p:nvSpPr>
          <p:cNvPr id="240" name="Google Shape;240;p20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241" name="Google Shape;241;p20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Pada halaman fiksasi kabel, ditunjukkan dengan jelas rentang panjang kupasan 50 mm ± 5 mm agar kelenjar gland menjepit batas kupasan secara tepat.</a:t>
            </a:r>
            <a:endParaRPr/>
          </a:p>
        </p:txBody>
      </p:sp>
      <p:sp>
        <p:nvSpPr>
          <p:cNvPr id="242" name="Google Shape;242;p20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0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1200 mm</a:t>
            </a:r>
            <a:endParaRPr/>
          </a:p>
        </p:txBody>
      </p:sp>
      <p:sp>
        <p:nvSpPr>
          <p:cNvPr id="244" name="Google Shape;244;p20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0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Ø 7 mm / 12 mm</a:t>
            </a:r>
            <a:endParaRPr/>
          </a:p>
        </p:txBody>
      </p:sp>
      <p:sp>
        <p:nvSpPr>
          <p:cNvPr id="246" name="Google Shape;246;p20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0"/>
          <p:cNvSpPr txBox="1"/>
          <p:nvPr/>
        </p:nvSpPr>
        <p:spPr>
          <a:xfrm>
            <a:off x="1104900" y="4597598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50 mm ± 5 mm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48" name="Google Shape;248;p20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20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250 µm</a:t>
            </a:r>
            <a:endParaRPr/>
          </a:p>
        </p:txBody>
      </p:sp>
      <p:pic>
        <p:nvPicPr>
          <p:cNvPr descr="image.png" id="250" name="Google Shape;250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20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20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0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0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0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7</a:t>
            </a:r>
            <a:endParaRPr/>
          </a:p>
        </p:txBody>
      </p:sp>
      <p:sp>
        <p:nvSpPr>
          <p:cNvPr id="256" name="Google Shape;256;p20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61" name="Google Shape;261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2" name="Google Shape;262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21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Siapakah pihak yang secara tegas berwenang untuk melakukan instalasi peralatan ini menurut peringatan bahaya (DANGER)?</a:t>
            </a:r>
            <a:endParaRPr/>
          </a:p>
        </p:txBody>
      </p:sp>
      <p:sp>
        <p:nvSpPr>
          <p:cNvPr id="264" name="Google Shape;264;p21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265" name="Google Shape;265;p21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Peringatan "HAZARD SERIOUS INJURY" menetapkan peralatan hanya boleh diinstal dan dirawat oleh personel elektrik dengan keahlian khusus.</a:t>
            </a:r>
            <a:endParaRPr/>
          </a:p>
        </p:txBody>
      </p:sp>
      <p:sp>
        <p:nvSpPr>
          <p:cNvPr id="266" name="Google Shape;266;p21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21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Semua staf operasional</a:t>
            </a:r>
            <a:endParaRPr/>
          </a:p>
        </p:txBody>
      </p:sp>
      <p:sp>
        <p:nvSpPr>
          <p:cNvPr id="268" name="Google Shape;268;p21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21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Teknisi jaringan pemula</a:t>
            </a:r>
            <a:endParaRPr/>
          </a:p>
        </p:txBody>
      </p:sp>
      <p:sp>
        <p:nvSpPr>
          <p:cNvPr id="270" name="Google Shape;270;p21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21"/>
          <p:cNvSpPr txBox="1"/>
          <p:nvPr/>
        </p:nvSpPr>
        <p:spPr>
          <a:xfrm>
            <a:off x="1104900" y="4597598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Personel kelistrikan berkualifikasi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72" name="Google Shape;272;p21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21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Karyawan pemegang alat potong</a:t>
            </a:r>
            <a:endParaRPr/>
          </a:p>
        </p:txBody>
      </p:sp>
      <p:pic>
        <p:nvPicPr>
          <p:cNvPr descr="image.png" id="274" name="Google Shape;274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1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21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21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21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1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8</a:t>
            </a:r>
            <a:endParaRPr/>
          </a:p>
        </p:txBody>
      </p:sp>
      <p:sp>
        <p:nvSpPr>
          <p:cNvPr id="280" name="Google Shape;280;p21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85" name="Google Shape;28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86" name="Google Shape;28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22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Berapakah nilai batas torsi yang diterapkan saat mengencangkan baut utama penyangga kaset splice tray?</a:t>
            </a:r>
            <a:endParaRPr/>
          </a:p>
        </p:txBody>
      </p:sp>
      <p:sp>
        <p:nvSpPr>
          <p:cNvPr id="288" name="Google Shape;288;p22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A</a:t>
            </a:r>
            <a:endParaRPr/>
          </a:p>
        </p:txBody>
      </p:sp>
      <p:sp>
        <p:nvSpPr>
          <p:cNvPr id="289" name="Google Shape;289;p22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Bagian "Fix splice tray" mengindikasikan bahwa sekrup dalam harus disetel dengan kekuatan tak lebih dari 0.5 N.m agar modul akrilik internal aman.</a:t>
            </a:r>
            <a:endParaRPr/>
          </a:p>
        </p:txBody>
      </p:sp>
      <p:sp>
        <p:nvSpPr>
          <p:cNvPr id="290" name="Google Shape;290;p22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22"/>
          <p:cNvSpPr txBox="1"/>
          <p:nvPr/>
        </p:nvSpPr>
        <p:spPr>
          <a:xfrm>
            <a:off x="1104900" y="3146077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0.5 N.m Max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92" name="Google Shape;292;p22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22"/>
          <p:cNvSpPr txBox="1"/>
          <p:nvPr/>
        </p:nvSpPr>
        <p:spPr>
          <a:xfrm>
            <a:off x="1104900" y="380330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1.0 N.m Max</a:t>
            </a:r>
            <a:endParaRPr/>
          </a:p>
        </p:txBody>
      </p:sp>
      <p:sp>
        <p:nvSpPr>
          <p:cNvPr id="294" name="Google Shape;294;p22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22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3.5 N.m Max</a:t>
            </a:r>
            <a:endParaRPr/>
          </a:p>
        </p:txBody>
      </p:sp>
      <p:sp>
        <p:nvSpPr>
          <p:cNvPr id="296" name="Google Shape;296;p22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22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6.0 N.m Max</a:t>
            </a:r>
            <a:endParaRPr/>
          </a:p>
        </p:txBody>
      </p:sp>
      <p:pic>
        <p:nvPicPr>
          <p:cNvPr descr="image.png" id="298" name="Google Shape;298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2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22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2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22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22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9</a:t>
            </a:r>
            <a:endParaRPr/>
          </a:p>
        </p:txBody>
      </p:sp>
      <p:sp>
        <p:nvSpPr>
          <p:cNvPr id="304" name="Google Shape;304;p22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09" name="Google Shape;30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10" name="Google Shape;310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23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Jenis-jenis konektor 'Pigtail' spesifik manakah yang digambarkan di halaman daftar opsional aksesori pedoman ini?</a:t>
            </a:r>
            <a:endParaRPr/>
          </a:p>
        </p:txBody>
      </p:sp>
      <p:sp>
        <p:nvSpPr>
          <p:cNvPr id="312" name="Google Shape;312;p23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313" name="Google Shape;313;p23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Pada diagram aksesori, terdapat "SC Pigtail" yang lebih lebar dan "LC Pigtail" yang berlengan kait ganda sebagai konfigurasi standar panel ini.</a:t>
            </a:r>
            <a:endParaRPr/>
          </a:p>
        </p:txBody>
      </p:sp>
      <p:sp>
        <p:nvSpPr>
          <p:cNvPr id="314" name="Google Shape;314;p23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23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MPO dan E2000</a:t>
            </a:r>
            <a:endParaRPr/>
          </a:p>
        </p:txBody>
      </p:sp>
      <p:sp>
        <p:nvSpPr>
          <p:cNvPr id="316" name="Google Shape;316;p23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3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ST dan FC</a:t>
            </a:r>
            <a:endParaRPr/>
          </a:p>
        </p:txBody>
      </p:sp>
      <p:sp>
        <p:nvSpPr>
          <p:cNvPr id="318" name="Google Shape;318;p23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3"/>
          <p:cNvSpPr txBox="1"/>
          <p:nvPr/>
        </p:nvSpPr>
        <p:spPr>
          <a:xfrm>
            <a:off x="1104900" y="459759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0B98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10B981"/>
                </a:solidFill>
                <a:latin typeface="Inter Medium"/>
                <a:ea typeface="Inter Medium"/>
                <a:cs typeface="Inter Medium"/>
                <a:sym typeface="Inter Medium"/>
              </a:rPr>
              <a:t>SC Pigtail dan LC Pigtail</a:t>
            </a:r>
            <a:endParaRPr/>
          </a:p>
        </p:txBody>
      </p:sp>
      <p:sp>
        <p:nvSpPr>
          <p:cNvPr id="320" name="Google Shape;320;p23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23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SC dan ST</a:t>
            </a:r>
            <a:endParaRPr/>
          </a:p>
        </p:txBody>
      </p:sp>
      <p:pic>
        <p:nvPicPr>
          <p:cNvPr descr="image.png" id="322" name="Google Shape;32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23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23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23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23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23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10</a:t>
            </a:r>
            <a:endParaRPr/>
          </a:p>
        </p:txBody>
      </p:sp>
      <p:sp>
        <p:nvSpPr>
          <p:cNvPr id="328" name="Google Shape;328;p23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33" name="Google Shape;33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4" name="Google Shape;33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24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Berdasarkan rujukan pewarnaan kabel dari ANSI/TIA-598C, warna apakah yang mempresentasikan serat inti posisi ke-4?</a:t>
            </a:r>
            <a:endParaRPr/>
          </a:p>
        </p:txBody>
      </p:sp>
      <p:sp>
        <p:nvSpPr>
          <p:cNvPr id="336" name="Google Shape;336;p24"/>
          <p:cNvSpPr txBox="1"/>
          <p:nvPr/>
        </p:nvSpPr>
        <p:spPr>
          <a:xfrm>
            <a:off x="7553325" y="30718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D</a:t>
            </a:r>
            <a:endParaRPr/>
          </a:p>
        </p:txBody>
      </p:sp>
      <p:sp>
        <p:nvSpPr>
          <p:cNvPr id="337" name="Google Shape;337;p24"/>
          <p:cNvSpPr txBox="1"/>
          <p:nvPr/>
        </p:nvSpPr>
        <p:spPr>
          <a:xfrm>
            <a:off x="7172325" y="3586162"/>
            <a:ext cx="409575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Tabel warna pada panduan dengan teliti memosisikan Coklat (Brown) persis di bawah angka ukur ke-4.</a:t>
            </a:r>
            <a:endParaRPr/>
          </a:p>
        </p:txBody>
      </p:sp>
      <p:sp>
        <p:nvSpPr>
          <p:cNvPr id="338" name="Google Shape;338;p24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24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Hijau (Green)</a:t>
            </a:r>
            <a:endParaRPr/>
          </a:p>
        </p:txBody>
      </p:sp>
      <p:sp>
        <p:nvSpPr>
          <p:cNvPr id="340" name="Google Shape;340;p24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24"/>
          <p:cNvSpPr txBox="1"/>
          <p:nvPr/>
        </p:nvSpPr>
        <p:spPr>
          <a:xfrm>
            <a:off x="1104900" y="380330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Abu-abu (Slate)</a:t>
            </a:r>
            <a:endParaRPr/>
          </a:p>
        </p:txBody>
      </p:sp>
      <p:sp>
        <p:nvSpPr>
          <p:cNvPr id="342" name="Google Shape;342;p24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24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Hitam (Black)</a:t>
            </a:r>
            <a:endParaRPr/>
          </a:p>
        </p:txBody>
      </p:sp>
      <p:sp>
        <p:nvSpPr>
          <p:cNvPr id="344" name="Google Shape;344;p24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24"/>
          <p:cNvSpPr txBox="1"/>
          <p:nvPr/>
        </p:nvSpPr>
        <p:spPr>
          <a:xfrm>
            <a:off x="1104900" y="5117752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Coklat (Brown)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image.png" id="346" name="Google Shape;346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31003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24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24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24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24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24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11</a:t>
            </a:r>
            <a:endParaRPr/>
          </a:p>
        </p:txBody>
      </p:sp>
      <p:sp>
        <p:nvSpPr>
          <p:cNvPr id="352" name="Google Shape;352;p24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57" name="Google Shape;357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58" name="Google Shape;358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25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Di antara peralatan esensial, tipe perkakas obeng apakah yang spesifik disebut di halaman alat kerja?</a:t>
            </a:r>
            <a:endParaRPr/>
          </a:p>
        </p:txBody>
      </p:sp>
      <p:sp>
        <p:nvSpPr>
          <p:cNvPr id="360" name="Google Shape;360;p25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B</a:t>
            </a:r>
            <a:endParaRPr/>
          </a:p>
        </p:txBody>
      </p:sp>
      <p:sp>
        <p:nvSpPr>
          <p:cNvPr id="361" name="Google Shape;361;p25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Ilustrasi alat mekanik menyoroti gambar obeng palang dengan indikasi cetak presisi "Phillips (4.5mm)" untuk mengakomodasi sebagian besar baut panel.</a:t>
            </a:r>
            <a:endParaRPr/>
          </a:p>
        </p:txBody>
      </p:sp>
      <p:sp>
        <p:nvSpPr>
          <p:cNvPr id="362" name="Google Shape;362;p25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5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Hex (6mm)</a:t>
            </a:r>
            <a:endParaRPr/>
          </a:p>
        </p:txBody>
      </p:sp>
      <p:sp>
        <p:nvSpPr>
          <p:cNvPr id="364" name="Google Shape;364;p25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5"/>
          <p:cNvSpPr txBox="1"/>
          <p:nvPr/>
        </p:nvSpPr>
        <p:spPr>
          <a:xfrm>
            <a:off x="1104900" y="3803302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Phillips (4.5mm)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66" name="Google Shape;366;p25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5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Flathead (6mm)</a:t>
            </a:r>
            <a:endParaRPr/>
          </a:p>
        </p:txBody>
      </p:sp>
      <p:sp>
        <p:nvSpPr>
          <p:cNvPr id="368" name="Google Shape;368;p25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5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Torx (4.5mm)</a:t>
            </a:r>
            <a:endParaRPr/>
          </a:p>
        </p:txBody>
      </p:sp>
      <p:pic>
        <p:nvPicPr>
          <p:cNvPr descr="image.png" id="370" name="Google Shape;370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25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5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5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5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5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12</a:t>
            </a:r>
            <a:endParaRPr/>
          </a:p>
        </p:txBody>
      </p:sp>
      <p:sp>
        <p:nvSpPr>
          <p:cNvPr id="376" name="Google Shape;376;p25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81" name="Google Shape;38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82" name="Google Shape;38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26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Peringatan bahaya fatal apakah, yang direpresentasikan oleh ikon segitiga spesifik, ditempel di dinding muka depan panel?</a:t>
            </a:r>
            <a:endParaRPr/>
          </a:p>
        </p:txBody>
      </p:sp>
      <p:sp>
        <p:nvSpPr>
          <p:cNvPr id="384" name="Google Shape;384;p26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B</a:t>
            </a:r>
            <a:endParaRPr/>
          </a:p>
        </p:txBody>
      </p:sp>
      <p:sp>
        <p:nvSpPr>
          <p:cNvPr id="385" name="Google Shape;385;p26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Panel muka dirancang dengan stiker putih berisi peringatan "LASER RADIATION" karena perangkat ini mengelola fiber yang dialiri dioda mematikan Kelas 1M.</a:t>
            </a:r>
            <a:endParaRPr/>
          </a:p>
        </p:txBody>
      </p:sp>
      <p:sp>
        <p:nvSpPr>
          <p:cNvPr id="386" name="Google Shape;386;p26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6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Bahaya Listrik Tegangan Tinggi</a:t>
            </a:r>
            <a:endParaRPr/>
          </a:p>
        </p:txBody>
      </p:sp>
      <p:sp>
        <p:nvSpPr>
          <p:cNvPr id="388" name="Google Shape;388;p26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6"/>
          <p:cNvSpPr txBox="1"/>
          <p:nvPr/>
        </p:nvSpPr>
        <p:spPr>
          <a:xfrm>
            <a:off x="1104900" y="3803302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Radiasi Laser (Laser Radiation)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0" name="Google Shape;390;p26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6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Bahaya Suhu Panas Ekstrem</a:t>
            </a:r>
            <a:endParaRPr/>
          </a:p>
        </p:txBody>
      </p:sp>
      <p:sp>
        <p:nvSpPr>
          <p:cNvPr id="392" name="Google Shape;392;p26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6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Tangan Terjepit</a:t>
            </a:r>
            <a:endParaRPr/>
          </a:p>
        </p:txBody>
      </p:sp>
      <p:pic>
        <p:nvPicPr>
          <p:cNvPr descr="image.png" id="394" name="Google Shape;394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26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6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6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6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6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13</a:t>
            </a:r>
            <a:endParaRPr/>
          </a:p>
        </p:txBody>
      </p:sp>
      <p:sp>
        <p:nvSpPr>
          <p:cNvPr id="400" name="Google Shape;400;p26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05" name="Google Shape;40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6" name="Google Shape;40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27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Pada penataan gulungan awal, berapakah panjang serat murni dari ujung selubung yang disisakan untuk dirawat di dalam bodi kotak?</a:t>
            </a:r>
            <a:endParaRPr/>
          </a:p>
        </p:txBody>
      </p:sp>
      <p:sp>
        <p:nvSpPr>
          <p:cNvPr id="408" name="Google Shape;408;p27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409" name="Google Shape;409;p27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Halaman kelima menegaskan bahwa teknisi harus menyisakan setidaknya panjang fiber utuh sebesar 1200 mm agar lilitan aman diatur ke dalam kompartemen tray.</a:t>
            </a:r>
            <a:endParaRPr/>
          </a:p>
        </p:txBody>
      </p:sp>
      <p:sp>
        <p:nvSpPr>
          <p:cNvPr id="410" name="Google Shape;410;p27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27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500 mm</a:t>
            </a:r>
            <a:endParaRPr/>
          </a:p>
        </p:txBody>
      </p:sp>
      <p:sp>
        <p:nvSpPr>
          <p:cNvPr id="412" name="Google Shape;412;p27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7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50 mm ± 5 mm</a:t>
            </a:r>
            <a:endParaRPr/>
          </a:p>
        </p:txBody>
      </p:sp>
      <p:sp>
        <p:nvSpPr>
          <p:cNvPr id="414" name="Google Shape;414;p27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7"/>
          <p:cNvSpPr txBox="1"/>
          <p:nvPr/>
        </p:nvSpPr>
        <p:spPr>
          <a:xfrm>
            <a:off x="1104900" y="459759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10B98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10B981"/>
                </a:solidFill>
                <a:latin typeface="Inter Medium"/>
                <a:ea typeface="Inter Medium"/>
                <a:cs typeface="Inter Medium"/>
                <a:sym typeface="Inter Medium"/>
              </a:rPr>
              <a:t>1200 mm</a:t>
            </a:r>
            <a:endParaRPr/>
          </a:p>
        </p:txBody>
      </p:sp>
      <p:sp>
        <p:nvSpPr>
          <p:cNvPr id="416" name="Google Shape;416;p27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7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900 µm</a:t>
            </a:r>
            <a:endParaRPr/>
          </a:p>
        </p:txBody>
      </p:sp>
      <p:pic>
        <p:nvPicPr>
          <p:cNvPr descr="image.png" id="418" name="Google Shape;418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27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7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7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7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7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14</a:t>
            </a:r>
            <a:endParaRPr/>
          </a:p>
        </p:txBody>
      </p:sp>
      <p:sp>
        <p:nvSpPr>
          <p:cNvPr id="424" name="Google Shape;424;p27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29" name="Google Shape;429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0" name="Google Shape;43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28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Sesuai petunjuk manual, diameter fisik selubung luar kabel masuk yang diizinkan untuk dikunci aman ke cable gland adalah...</a:t>
            </a:r>
            <a:endParaRPr/>
          </a:p>
        </p:txBody>
      </p:sp>
      <p:sp>
        <p:nvSpPr>
          <p:cNvPr id="432" name="Google Shape;432;p28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D</a:t>
            </a:r>
            <a:endParaRPr/>
          </a:p>
        </p:txBody>
      </p:sp>
      <p:sp>
        <p:nvSpPr>
          <p:cNvPr id="433" name="Google Shape;433;p28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Anotasi pada bagian masuknya kabel terang-terangan memberikan panduan toleransi dimensi tebal keseluruhan kabel pelindung di batas rentang 7 mm sampai 12 mm.</a:t>
            </a:r>
            <a:endParaRPr/>
          </a:p>
        </p:txBody>
      </p:sp>
      <p:sp>
        <p:nvSpPr>
          <p:cNvPr id="434" name="Google Shape;434;p28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5" name="Google Shape;435;p28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Ø 50 mm</a:t>
            </a:r>
            <a:endParaRPr/>
          </a:p>
        </p:txBody>
      </p:sp>
      <p:sp>
        <p:nvSpPr>
          <p:cNvPr id="436" name="Google Shape;436;p28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28"/>
          <p:cNvSpPr txBox="1"/>
          <p:nvPr/>
        </p:nvSpPr>
        <p:spPr>
          <a:xfrm>
            <a:off x="1104900" y="394037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Ø 4.5 mm / 6 mm</a:t>
            </a:r>
            <a:endParaRPr/>
          </a:p>
        </p:txBody>
      </p:sp>
      <p:sp>
        <p:nvSpPr>
          <p:cNvPr id="438" name="Google Shape;438;p28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28"/>
          <p:cNvSpPr txBox="1"/>
          <p:nvPr/>
        </p:nvSpPr>
        <p:spPr>
          <a:xfrm>
            <a:off x="1104900" y="459759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Ø 900 µm</a:t>
            </a:r>
            <a:endParaRPr/>
          </a:p>
        </p:txBody>
      </p:sp>
      <p:sp>
        <p:nvSpPr>
          <p:cNvPr id="440" name="Google Shape;440;p28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28"/>
          <p:cNvSpPr txBox="1"/>
          <p:nvPr/>
        </p:nvSpPr>
        <p:spPr>
          <a:xfrm>
            <a:off x="1104900" y="5254823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Ø 7 mm / 12 mm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image.png" id="442" name="Google Shape;442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28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8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8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8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28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15</a:t>
            </a:r>
            <a:endParaRPr/>
          </a:p>
        </p:txBody>
      </p:sp>
      <p:sp>
        <p:nvSpPr>
          <p:cNvPr id="448" name="Google Shape;448;p28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53" name="Google Shape;45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4" name="Google Shape;45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29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Berdasarkan rincian komponen, kotak seri panel VDIG050991 V2 standarnya telah dikemas bersama dua buah pengunci gland ukuran...</a:t>
            </a:r>
            <a:endParaRPr/>
          </a:p>
        </p:txBody>
      </p:sp>
      <p:sp>
        <p:nvSpPr>
          <p:cNvPr id="456" name="Google Shape;456;p29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B</a:t>
            </a:r>
            <a:endParaRPr/>
          </a:p>
        </p:txBody>
      </p:sp>
      <p:sp>
        <p:nvSpPr>
          <p:cNvPr id="457" name="Google Shape;457;p29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Berdasarkan sketsa perakitan bawaan panel VDIG di halaman 2, jelas terlihat bundel ini menyertakan tipe kelenjar kabel bawaan bermodel "PG9".</a:t>
            </a:r>
            <a:endParaRPr/>
          </a:p>
        </p:txBody>
      </p:sp>
      <p:sp>
        <p:nvSpPr>
          <p:cNvPr id="458" name="Google Shape;458;p29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9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PG16</a:t>
            </a:r>
            <a:endParaRPr/>
          </a:p>
        </p:txBody>
      </p:sp>
      <p:sp>
        <p:nvSpPr>
          <p:cNvPr id="460" name="Google Shape;460;p29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9"/>
          <p:cNvSpPr txBox="1"/>
          <p:nvPr/>
        </p:nvSpPr>
        <p:spPr>
          <a:xfrm>
            <a:off x="1104900" y="3940373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PG9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3" name="Google Shape;463;p29"/>
          <p:cNvSpPr txBox="1"/>
          <p:nvPr/>
        </p:nvSpPr>
        <p:spPr>
          <a:xfrm>
            <a:off x="1104900" y="459759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PG21</a:t>
            </a:r>
            <a:endParaRPr/>
          </a:p>
        </p:txBody>
      </p:sp>
      <p:sp>
        <p:nvSpPr>
          <p:cNvPr id="464" name="Google Shape;464;p29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9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PG7</a:t>
            </a:r>
            <a:endParaRPr/>
          </a:p>
        </p:txBody>
      </p:sp>
      <p:pic>
        <p:nvPicPr>
          <p:cNvPr descr="image.png" id="466" name="Google Shape;466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29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9" name="Google Shape;469;p29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9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9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16</a:t>
            </a:r>
            <a:endParaRPr/>
          </a:p>
        </p:txBody>
      </p:sp>
      <p:sp>
        <p:nvSpPr>
          <p:cNvPr id="472" name="Google Shape;472;p29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77" name="Google Shape;477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78" name="Google Shape;478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0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Tahapan tindakan apa yang diisyaratkan oleh label 'CLAC' pada instruksi pemotongan pigtail berlebih (Bagian C)?</a:t>
            </a:r>
            <a:endParaRPr/>
          </a:p>
        </p:txBody>
      </p:sp>
      <p:sp>
        <p:nvSpPr>
          <p:cNvPr id="480" name="Google Shape;480;p30"/>
          <p:cNvSpPr txBox="1"/>
          <p:nvPr/>
        </p:nvSpPr>
        <p:spPr>
          <a:xfrm>
            <a:off x="7553325" y="27670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D</a:t>
            </a:r>
            <a:endParaRPr/>
          </a:p>
        </p:txBody>
      </p:sp>
      <p:sp>
        <p:nvSpPr>
          <p:cNvPr id="481" name="Google Shape;481;p30"/>
          <p:cNvSpPr txBox="1"/>
          <p:nvPr/>
        </p:nvSpPr>
        <p:spPr>
          <a:xfrm>
            <a:off x="7172325" y="3281362"/>
            <a:ext cx="409575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Ilustrasi menggambarkan dorongan jajaran soket adapter (LC/SC) ke slot jendela muka sasis besi sampai mekanisme penguncinya menangkap tepian jendela sehingga terikat mapan (CLAC).</a:t>
            </a:r>
            <a:endParaRPr/>
          </a:p>
        </p:txBody>
      </p:sp>
      <p:sp>
        <p:nvSpPr>
          <p:cNvPr id="482" name="Google Shape;482;p30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30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Menutup tutup akrilik tray</a:t>
            </a:r>
            <a:endParaRPr/>
          </a:p>
        </p:txBody>
      </p:sp>
      <p:sp>
        <p:nvSpPr>
          <p:cNvPr id="484" name="Google Shape;484;p30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30"/>
          <p:cNvSpPr txBox="1"/>
          <p:nvPr/>
        </p:nvSpPr>
        <p:spPr>
          <a:xfrm>
            <a:off x="1104900" y="380330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Memotong kabel pelindung</a:t>
            </a:r>
            <a:endParaRPr/>
          </a:p>
        </p:txBody>
      </p:sp>
      <p:sp>
        <p:nvSpPr>
          <p:cNvPr id="486" name="Google Shape;486;p30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7" name="Google Shape;487;p30"/>
          <p:cNvSpPr txBox="1"/>
          <p:nvPr/>
        </p:nvSpPr>
        <p:spPr>
          <a:xfrm>
            <a:off x="1104900" y="446052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Mengunci mur penahan kabel</a:t>
            </a:r>
            <a:endParaRPr/>
          </a:p>
        </p:txBody>
      </p:sp>
      <p:sp>
        <p:nvSpPr>
          <p:cNvPr id="488" name="Google Shape;488;p30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0"/>
          <p:cNvSpPr txBox="1"/>
          <p:nvPr/>
        </p:nvSpPr>
        <p:spPr>
          <a:xfrm>
            <a:off x="1104900" y="5117752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Mendorong modul adapter hingga klik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descr="image.png" id="490" name="Google Shape;490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7955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30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p30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30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30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30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17</a:t>
            </a:r>
            <a:endParaRPr/>
          </a:p>
        </p:txBody>
      </p:sp>
      <p:sp>
        <p:nvSpPr>
          <p:cNvPr id="496" name="Google Shape;496;p30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01" name="Google Shape;50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02" name="Google Shape;502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1"/>
          <p:cNvSpPr txBox="1"/>
          <p:nvPr/>
        </p:nvSpPr>
        <p:spPr>
          <a:xfrm>
            <a:off x="914400" y="1676400"/>
            <a:ext cx="5181600" cy="8228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Selain standar IEC 60304, regulasi pengkodean warna kabel internasional manakah yang disebut bersamaan dalam pedoman ini?</a:t>
            </a:r>
            <a:endParaRPr/>
          </a:p>
        </p:txBody>
      </p:sp>
      <p:sp>
        <p:nvSpPr>
          <p:cNvPr id="504" name="Google Shape;504;p31"/>
          <p:cNvSpPr txBox="1"/>
          <p:nvPr/>
        </p:nvSpPr>
        <p:spPr>
          <a:xfrm>
            <a:off x="7553325" y="27670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B</a:t>
            </a:r>
            <a:endParaRPr/>
          </a:p>
        </p:txBody>
      </p:sp>
      <p:sp>
        <p:nvSpPr>
          <p:cNvPr id="505" name="Google Shape;505;p31"/>
          <p:cNvSpPr txBox="1"/>
          <p:nvPr/>
        </p:nvSpPr>
        <p:spPr>
          <a:xfrm>
            <a:off x="7172325" y="3281362"/>
            <a:ext cx="409575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Referensi visual kode warna dasar pada halaman penguraian kabel terang benderang menyatakan bahwa warnanya mengikuti kaidah kompilasi "ANSI/TIA-598C &amp; IEC 60304".</a:t>
            </a:r>
            <a:endParaRPr/>
          </a:p>
        </p:txBody>
      </p:sp>
      <p:sp>
        <p:nvSpPr>
          <p:cNvPr id="506" name="Google Shape;506;p31"/>
          <p:cNvSpPr/>
          <p:nvPr/>
        </p:nvSpPr>
        <p:spPr>
          <a:xfrm>
            <a:off x="914400" y="313074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p31"/>
          <p:cNvSpPr txBox="1"/>
          <p:nvPr/>
        </p:nvSpPr>
        <p:spPr>
          <a:xfrm>
            <a:off x="1104900" y="328314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IEEE 802.3</a:t>
            </a:r>
            <a:endParaRPr/>
          </a:p>
        </p:txBody>
      </p:sp>
      <p:sp>
        <p:nvSpPr>
          <p:cNvPr id="508" name="Google Shape;508;p31"/>
          <p:cNvSpPr/>
          <p:nvPr/>
        </p:nvSpPr>
        <p:spPr>
          <a:xfrm>
            <a:off x="914400" y="378797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31"/>
          <p:cNvSpPr txBox="1"/>
          <p:nvPr/>
        </p:nvSpPr>
        <p:spPr>
          <a:xfrm>
            <a:off x="1104900" y="3940373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ANSI/TIA-598C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10" name="Google Shape;510;p31"/>
          <p:cNvSpPr/>
          <p:nvPr/>
        </p:nvSpPr>
        <p:spPr>
          <a:xfrm>
            <a:off x="914400" y="4445198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1"/>
          <p:cNvSpPr txBox="1"/>
          <p:nvPr/>
        </p:nvSpPr>
        <p:spPr>
          <a:xfrm>
            <a:off x="1104900" y="4597598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ITU-T G.652</a:t>
            </a:r>
            <a:endParaRPr/>
          </a:p>
        </p:txBody>
      </p:sp>
      <p:sp>
        <p:nvSpPr>
          <p:cNvPr id="512" name="Google Shape;512;p31"/>
          <p:cNvSpPr/>
          <p:nvPr/>
        </p:nvSpPr>
        <p:spPr>
          <a:xfrm>
            <a:off x="914400" y="5102423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31"/>
          <p:cNvSpPr txBox="1"/>
          <p:nvPr/>
        </p:nvSpPr>
        <p:spPr>
          <a:xfrm>
            <a:off x="1104900" y="5254823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ISO/IEC 11801</a:t>
            </a:r>
            <a:endParaRPr/>
          </a:p>
        </p:txBody>
      </p:sp>
      <p:pic>
        <p:nvPicPr>
          <p:cNvPr descr="image.png" id="514" name="Google Shape;514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7955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31"/>
          <p:cNvSpPr/>
          <p:nvPr/>
        </p:nvSpPr>
        <p:spPr>
          <a:xfrm>
            <a:off x="914400" y="365462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31"/>
          <p:cNvSpPr/>
          <p:nvPr/>
        </p:nvSpPr>
        <p:spPr>
          <a:xfrm>
            <a:off x="914400" y="4311848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p31"/>
          <p:cNvSpPr/>
          <p:nvPr/>
        </p:nvSpPr>
        <p:spPr>
          <a:xfrm>
            <a:off x="914400" y="4969073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p31"/>
          <p:cNvSpPr/>
          <p:nvPr/>
        </p:nvSpPr>
        <p:spPr>
          <a:xfrm>
            <a:off x="914400" y="5626298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p31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18</a:t>
            </a:r>
            <a:endParaRPr/>
          </a:p>
        </p:txBody>
      </p:sp>
      <p:sp>
        <p:nvSpPr>
          <p:cNvPr id="520" name="Google Shape;520;p31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25" name="Google Shape;52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26" name="Google Shape;52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2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Mesin elektromekanik apakah yang difoto pada daftar perlengkapan untuk pelumeran dua serabut kabel (Splicing)?</a:t>
            </a:r>
            <a:endParaRPr/>
          </a:p>
        </p:txBody>
      </p:sp>
      <p:sp>
        <p:nvSpPr>
          <p:cNvPr id="528" name="Google Shape;528;p32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529" name="Google Shape;529;p32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Untuk menjamin peleburan serta transmisi tanpa cacat optik, langkah D menyoroti mesin pengelas canggih fusi berinstrumen visual layar (Fiber optic welding machine).</a:t>
            </a:r>
            <a:endParaRPr/>
          </a:p>
        </p:txBody>
      </p:sp>
      <p:sp>
        <p:nvSpPr>
          <p:cNvPr id="530" name="Google Shape;530;p32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p32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Kevlar Scissors</a:t>
            </a:r>
            <a:endParaRPr/>
          </a:p>
        </p:txBody>
      </p:sp>
      <p:sp>
        <p:nvSpPr>
          <p:cNvPr id="532" name="Google Shape;532;p32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32"/>
          <p:cNvSpPr txBox="1"/>
          <p:nvPr/>
        </p:nvSpPr>
        <p:spPr>
          <a:xfrm>
            <a:off x="1104900" y="380330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Cleaver tool</a:t>
            </a:r>
            <a:endParaRPr/>
          </a:p>
        </p:txBody>
      </p:sp>
      <p:sp>
        <p:nvSpPr>
          <p:cNvPr id="534" name="Google Shape;534;p32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2"/>
          <p:cNvSpPr txBox="1"/>
          <p:nvPr/>
        </p:nvSpPr>
        <p:spPr>
          <a:xfrm>
            <a:off x="1104900" y="4460527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Fiber optic welding machine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36" name="Google Shape;536;p32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32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Dual-Hole Tool Stripper</a:t>
            </a:r>
            <a:endParaRPr/>
          </a:p>
        </p:txBody>
      </p:sp>
      <p:pic>
        <p:nvPicPr>
          <p:cNvPr descr="image.png" id="538" name="Google Shape;538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p32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p32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32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p32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p32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19</a:t>
            </a:r>
            <a:endParaRPr/>
          </a:p>
        </p:txBody>
      </p:sp>
      <p:sp>
        <p:nvSpPr>
          <p:cNvPr id="544" name="Google Shape;544;p32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549" name="Google Shape;549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333500"/>
            <a:ext cx="5867400" cy="5048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550" name="Google Shape;550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19900" y="1333500"/>
            <a:ext cx="4800600" cy="504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33"/>
          <p:cNvSpPr txBox="1"/>
          <p:nvPr/>
        </p:nvSpPr>
        <p:spPr>
          <a:xfrm>
            <a:off x="914400" y="1676400"/>
            <a:ext cx="5181600" cy="5485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50" u="none" cap="none" strike="noStrike">
                <a:solidFill>
                  <a:srgbClr val="CBD5E1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Peringatan krusial keselamatan menguraikan konsekuensi pengabaian tata cara instalasi. Apa yang tertera di sana?</a:t>
            </a:r>
            <a:endParaRPr/>
          </a:p>
        </p:txBody>
      </p:sp>
      <p:sp>
        <p:nvSpPr>
          <p:cNvPr id="552" name="Google Shape;552;p33"/>
          <p:cNvSpPr txBox="1"/>
          <p:nvPr/>
        </p:nvSpPr>
        <p:spPr>
          <a:xfrm>
            <a:off x="7553325" y="2919412"/>
            <a:ext cx="3900487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10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Jawaban: C</a:t>
            </a:r>
            <a:endParaRPr/>
          </a:p>
        </p:txBody>
      </p:sp>
      <p:sp>
        <p:nvSpPr>
          <p:cNvPr id="553" name="Google Shape;553;p33"/>
          <p:cNvSpPr txBox="1"/>
          <p:nvPr/>
        </p:nvSpPr>
        <p:spPr>
          <a:xfrm>
            <a:off x="7172325" y="3433762"/>
            <a:ext cx="409575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F8FAFC"/>
                </a:solidFill>
                <a:latin typeface="Inter"/>
                <a:ea typeface="Inter"/>
                <a:cs typeface="Inter"/>
                <a:sym typeface="Inter"/>
              </a:rPr>
              <a:t>Penjelasan di panel keselamatan merangkum konsekuensi nyata: "Failure to follow these instructions will result serious injury" akibat operasi tidak sesuai standar.</a:t>
            </a:r>
            <a:endParaRPr/>
          </a:p>
        </p:txBody>
      </p:sp>
      <p:sp>
        <p:nvSpPr>
          <p:cNvPr id="554" name="Google Shape;554;p33"/>
          <p:cNvSpPr/>
          <p:nvPr/>
        </p:nvSpPr>
        <p:spPr>
          <a:xfrm>
            <a:off x="914400" y="299367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33"/>
          <p:cNvSpPr txBox="1"/>
          <p:nvPr/>
        </p:nvSpPr>
        <p:spPr>
          <a:xfrm>
            <a:off x="1104900" y="3146077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Garansi hangus</a:t>
            </a:r>
            <a:endParaRPr/>
          </a:p>
        </p:txBody>
      </p:sp>
      <p:sp>
        <p:nvSpPr>
          <p:cNvPr id="556" name="Google Shape;556;p33"/>
          <p:cNvSpPr/>
          <p:nvPr/>
        </p:nvSpPr>
        <p:spPr>
          <a:xfrm>
            <a:off x="914400" y="365090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33"/>
          <p:cNvSpPr txBox="1"/>
          <p:nvPr/>
        </p:nvSpPr>
        <p:spPr>
          <a:xfrm>
            <a:off x="1104900" y="380330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B.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Penurunan sinyal</a:t>
            </a:r>
            <a:endParaRPr/>
          </a:p>
        </p:txBody>
      </p:sp>
      <p:sp>
        <p:nvSpPr>
          <p:cNvPr id="558" name="Google Shape;558;p33"/>
          <p:cNvSpPr/>
          <p:nvPr/>
        </p:nvSpPr>
        <p:spPr>
          <a:xfrm>
            <a:off x="914400" y="4308127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10B981"/>
          </a:solidFill>
          <a:ln cap="flat" cmpd="sng" w="19050">
            <a:solidFill>
              <a:srgbClr val="10B98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33"/>
          <p:cNvSpPr txBox="1"/>
          <p:nvPr/>
        </p:nvSpPr>
        <p:spPr>
          <a:xfrm>
            <a:off x="1104900" y="4460527"/>
            <a:ext cx="48006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C.</a:t>
            </a:r>
            <a:r>
              <a:rPr b="0" i="0" lang="en-US" sz="1350" u="none" cap="none" strike="noStrike">
                <a:solidFill>
                  <a:schemeClr val="lt1"/>
                </a:solidFill>
                <a:latin typeface="Inter Medium"/>
                <a:ea typeface="Inter Medium"/>
                <a:cs typeface="Inter Medium"/>
                <a:sym typeface="Inter Medium"/>
              </a:rPr>
              <a:t>Cedera Serius (Serious injury)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60" name="Google Shape;560;p33"/>
          <p:cNvSpPr/>
          <p:nvPr/>
        </p:nvSpPr>
        <p:spPr>
          <a:xfrm>
            <a:off x="914400" y="4965352"/>
            <a:ext cx="5181600" cy="542925"/>
          </a:xfrm>
          <a:prstGeom prst="roundRect">
            <a:avLst>
              <a:gd fmla="val 21052" name="adj"/>
            </a:avLst>
          </a:prstGeom>
          <a:solidFill>
            <a:srgbClr val="0F172A"/>
          </a:solidFill>
          <a:ln cap="flat" cmpd="sng" w="19050">
            <a:solidFill>
              <a:srgbClr val="3341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p33"/>
          <p:cNvSpPr txBox="1"/>
          <p:nvPr/>
        </p:nvSpPr>
        <p:spPr>
          <a:xfrm>
            <a:off x="1104900" y="5117752"/>
            <a:ext cx="4800600" cy="238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D.</a:t>
            </a:r>
            <a:r>
              <a:rPr b="0" i="0" lang="en-US" sz="1350" u="none" cap="none" strike="noStrike">
                <a:solidFill>
                  <a:srgbClr val="CBD5E1"/>
                </a:solidFill>
                <a:latin typeface="Inter Medium"/>
                <a:ea typeface="Inter Medium"/>
                <a:cs typeface="Inter Medium"/>
                <a:sym typeface="Inter Medium"/>
              </a:rPr>
              <a:t>Percikan api</a:t>
            </a:r>
            <a:endParaRPr/>
          </a:p>
        </p:txBody>
      </p:sp>
      <p:pic>
        <p:nvPicPr>
          <p:cNvPr descr="image.png" id="562" name="Google Shape;562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72325" y="2947987"/>
            <a:ext cx="266700" cy="266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33"/>
          <p:cNvSpPr/>
          <p:nvPr/>
        </p:nvSpPr>
        <p:spPr>
          <a:xfrm>
            <a:off x="914400" y="3517552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33"/>
          <p:cNvSpPr/>
          <p:nvPr/>
        </p:nvSpPr>
        <p:spPr>
          <a:xfrm>
            <a:off x="914400" y="417477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33"/>
          <p:cNvSpPr/>
          <p:nvPr/>
        </p:nvSpPr>
        <p:spPr>
          <a:xfrm>
            <a:off x="914400" y="4832002"/>
            <a:ext cx="5181600" cy="19050"/>
          </a:xfrm>
          <a:prstGeom prst="rect">
            <a:avLst/>
          </a:prstGeom>
          <a:solidFill>
            <a:srgbClr val="10B98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6" name="Google Shape;566;p33"/>
          <p:cNvSpPr/>
          <p:nvPr/>
        </p:nvSpPr>
        <p:spPr>
          <a:xfrm>
            <a:off x="914400" y="5489227"/>
            <a:ext cx="51816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7" name="Google Shape;567;p33"/>
          <p:cNvSpPr txBox="1"/>
          <p:nvPr/>
        </p:nvSpPr>
        <p:spPr>
          <a:xfrm>
            <a:off x="571500" y="476250"/>
            <a:ext cx="11601450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700" u="none" cap="none" strike="noStrike">
                <a:solidFill>
                  <a:srgbClr val="38BDF8"/>
                </a:solidFill>
                <a:latin typeface="Urbanist"/>
                <a:ea typeface="Urbanist"/>
                <a:cs typeface="Urbanist"/>
                <a:sym typeface="Urbanist"/>
              </a:rPr>
              <a:t>Kuis - Pertanyaan 20</a:t>
            </a:r>
            <a:endParaRPr/>
          </a:p>
        </p:txBody>
      </p:sp>
      <p:sp>
        <p:nvSpPr>
          <p:cNvPr id="568" name="Google Shape;568;p33"/>
          <p:cNvSpPr/>
          <p:nvPr/>
        </p:nvSpPr>
        <p:spPr>
          <a:xfrm>
            <a:off x="571500" y="1028700"/>
            <a:ext cx="11049000" cy="19050"/>
          </a:xfrm>
          <a:prstGeom prst="rect">
            <a:avLst/>
          </a:prstGeom>
          <a:solidFill>
            <a:srgbClr val="33415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34"/>
          <p:cNvSpPr txBox="1"/>
          <p:nvPr/>
        </p:nvSpPr>
        <p:spPr>
          <a:xfrm>
            <a:off x="571500" y="571500"/>
            <a:ext cx="5550693" cy="581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50" u="none" cap="none" strike="noStrike">
                <a:solidFill>
                  <a:srgbClr val="10B981"/>
                </a:solidFill>
                <a:latin typeface="Urbanist"/>
                <a:ea typeface="Urbanist"/>
                <a:cs typeface="Urbanist"/>
                <a:sym typeface="Urbanist"/>
              </a:rPr>
              <a:t>Kuis Selesai!</a:t>
            </a:r>
            <a:endParaRPr/>
          </a:p>
        </p:txBody>
      </p:sp>
      <p:pic>
        <p:nvPicPr>
          <p:cNvPr descr="image.png" id="574" name="Google Shape;574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34125" y="0"/>
            <a:ext cx="585787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34"/>
          <p:cNvSpPr txBox="1"/>
          <p:nvPr/>
        </p:nvSpPr>
        <p:spPr>
          <a:xfrm>
            <a:off x="571500" y="1343025"/>
            <a:ext cx="5286375" cy="6703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Terima kasih telah berpartisipasi dalam kuis interaktif mengenai Instalasi Panel Fiber Optik Actassi 19-HD.</a:t>
            </a:r>
            <a:endParaRPr/>
          </a:p>
        </p:txBody>
      </p:sp>
      <p:sp>
        <p:nvSpPr>
          <p:cNvPr id="576" name="Google Shape;576;p34"/>
          <p:cNvSpPr txBox="1"/>
          <p:nvPr/>
        </p:nvSpPr>
        <p:spPr>
          <a:xfrm>
            <a:off x="571500" y="2346721"/>
            <a:ext cx="5286375" cy="10054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50" u="none" cap="none" strike="noStrik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Memahami detail teknis, standar keselamatan, dan regulasi warna sangat krusial untuk memastikan keandalan jaringan optik di lapangan.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