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12192000"/>
  <p:notesSz cx="6858000" cy="9144000"/>
  <p:embeddedFontLst>
    <p:embeddedFont>
      <p:font typeface="Playfair Display"/>
      <p:regular r:id="rId28"/>
      <p:bold r:id="rId29"/>
      <p:italic r:id="rId30"/>
      <p:boldItalic r:id="rId31"/>
    </p:embeddedFont>
    <p:embeddedFont>
      <p:font typeface="Urbanist Medium"/>
      <p:regular r:id="rId32"/>
      <p:bold r:id="rId33"/>
      <p:italic r:id="rId34"/>
      <p:boldItalic r:id="rId35"/>
    </p:embeddedFont>
    <p:embeddedFont>
      <p:font typeface="Urbanist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PlayfairDisplay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layfairDisplay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layfairDisplay-boldItalic.fntdata"/><Relationship Id="rId30" Type="http://schemas.openxmlformats.org/officeDocument/2006/relationships/font" Target="fonts/PlayfairDisplay-italic.fntdata"/><Relationship Id="rId11" Type="http://schemas.openxmlformats.org/officeDocument/2006/relationships/slide" Target="slides/slide6.xml"/><Relationship Id="rId33" Type="http://schemas.openxmlformats.org/officeDocument/2006/relationships/font" Target="fonts/UrbanistMedium-bold.fntdata"/><Relationship Id="rId10" Type="http://schemas.openxmlformats.org/officeDocument/2006/relationships/slide" Target="slides/slide5.xml"/><Relationship Id="rId32" Type="http://schemas.openxmlformats.org/officeDocument/2006/relationships/font" Target="fonts/UrbanistMedium-regular.fntdata"/><Relationship Id="rId13" Type="http://schemas.openxmlformats.org/officeDocument/2006/relationships/slide" Target="slides/slide8.xml"/><Relationship Id="rId35" Type="http://schemas.openxmlformats.org/officeDocument/2006/relationships/font" Target="fonts/UrbanistMedium-boldItalic.fntdata"/><Relationship Id="rId12" Type="http://schemas.openxmlformats.org/officeDocument/2006/relationships/slide" Target="slides/slide7.xml"/><Relationship Id="rId34" Type="http://schemas.openxmlformats.org/officeDocument/2006/relationships/font" Target="fonts/UrbanistMedium-italic.fntdata"/><Relationship Id="rId15" Type="http://schemas.openxmlformats.org/officeDocument/2006/relationships/slide" Target="slides/slide10.xml"/><Relationship Id="rId37" Type="http://schemas.openxmlformats.org/officeDocument/2006/relationships/font" Target="fonts/Urbanist-bold.fntdata"/><Relationship Id="rId14" Type="http://schemas.openxmlformats.org/officeDocument/2006/relationships/slide" Target="slides/slide9.xml"/><Relationship Id="rId36" Type="http://schemas.openxmlformats.org/officeDocument/2006/relationships/font" Target="fonts/Urbanist-regular.fntdata"/><Relationship Id="rId17" Type="http://schemas.openxmlformats.org/officeDocument/2006/relationships/slide" Target="slides/slide12.xml"/><Relationship Id="rId39" Type="http://schemas.openxmlformats.org/officeDocument/2006/relationships/font" Target="fonts/Urbanist-boldItalic.fntdata"/><Relationship Id="rId16" Type="http://schemas.openxmlformats.org/officeDocument/2006/relationships/slide" Target="slides/slide11.xml"/><Relationship Id="rId38" Type="http://schemas.openxmlformats.org/officeDocument/2006/relationships/font" Target="fonts/Urbanis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44.png"/><Relationship Id="rId10" Type="http://schemas.openxmlformats.org/officeDocument/2006/relationships/image" Target="../media/image46.png"/><Relationship Id="rId9" Type="http://schemas.openxmlformats.org/officeDocument/2006/relationships/image" Target="../media/image54.png"/><Relationship Id="rId5" Type="http://schemas.openxmlformats.org/officeDocument/2006/relationships/image" Target="../media/image52.png"/><Relationship Id="rId6" Type="http://schemas.openxmlformats.org/officeDocument/2006/relationships/image" Target="../media/image12.png"/><Relationship Id="rId7" Type="http://schemas.openxmlformats.org/officeDocument/2006/relationships/image" Target="../media/image50.png"/><Relationship Id="rId8" Type="http://schemas.openxmlformats.org/officeDocument/2006/relationships/image" Target="../media/image5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Relationship Id="rId9" Type="http://schemas.openxmlformats.org/officeDocument/2006/relationships/image" Target="../media/image58.png"/><Relationship Id="rId5" Type="http://schemas.openxmlformats.org/officeDocument/2006/relationships/image" Target="../media/image26.png"/><Relationship Id="rId6" Type="http://schemas.openxmlformats.org/officeDocument/2006/relationships/image" Target="../media/image56.png"/><Relationship Id="rId7" Type="http://schemas.openxmlformats.org/officeDocument/2006/relationships/image" Target="../media/image53.png"/><Relationship Id="rId8" Type="http://schemas.openxmlformats.org/officeDocument/2006/relationships/image" Target="../media/image5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61.png"/><Relationship Id="rId5" Type="http://schemas.openxmlformats.org/officeDocument/2006/relationships/image" Target="../media/image7.png"/><Relationship Id="rId6" Type="http://schemas.openxmlformats.org/officeDocument/2006/relationships/image" Target="../media/image63.png"/><Relationship Id="rId7" Type="http://schemas.openxmlformats.org/officeDocument/2006/relationships/image" Target="../media/image69.png"/><Relationship Id="rId8" Type="http://schemas.openxmlformats.org/officeDocument/2006/relationships/image" Target="../media/image6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Relationship Id="rId9" Type="http://schemas.openxmlformats.org/officeDocument/2006/relationships/image" Target="../media/image60.png"/><Relationship Id="rId5" Type="http://schemas.openxmlformats.org/officeDocument/2006/relationships/image" Target="../media/image26.png"/><Relationship Id="rId6" Type="http://schemas.openxmlformats.org/officeDocument/2006/relationships/image" Target="../media/image86.png"/><Relationship Id="rId7" Type="http://schemas.openxmlformats.org/officeDocument/2006/relationships/image" Target="../media/image71.png"/><Relationship Id="rId8" Type="http://schemas.openxmlformats.org/officeDocument/2006/relationships/image" Target="../media/image6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Relationship Id="rId9" Type="http://schemas.openxmlformats.org/officeDocument/2006/relationships/image" Target="../media/image68.png"/><Relationship Id="rId5" Type="http://schemas.openxmlformats.org/officeDocument/2006/relationships/image" Target="../media/image26.png"/><Relationship Id="rId6" Type="http://schemas.openxmlformats.org/officeDocument/2006/relationships/image" Target="../media/image70.png"/><Relationship Id="rId7" Type="http://schemas.openxmlformats.org/officeDocument/2006/relationships/image" Target="../media/image65.png"/><Relationship Id="rId8" Type="http://schemas.openxmlformats.org/officeDocument/2006/relationships/image" Target="../media/image5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Relationship Id="rId4" Type="http://schemas.openxmlformats.org/officeDocument/2006/relationships/image" Target="../media/image67.png"/><Relationship Id="rId9" Type="http://schemas.openxmlformats.org/officeDocument/2006/relationships/image" Target="../media/image74.png"/><Relationship Id="rId5" Type="http://schemas.openxmlformats.org/officeDocument/2006/relationships/image" Target="../media/image7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Relationship Id="rId9" Type="http://schemas.openxmlformats.org/officeDocument/2006/relationships/image" Target="../media/image78.png"/><Relationship Id="rId5" Type="http://schemas.openxmlformats.org/officeDocument/2006/relationships/image" Target="../media/image7.png"/><Relationship Id="rId6" Type="http://schemas.openxmlformats.org/officeDocument/2006/relationships/image" Target="../media/image66.png"/><Relationship Id="rId7" Type="http://schemas.openxmlformats.org/officeDocument/2006/relationships/image" Target="../media/image81.png"/><Relationship Id="rId8" Type="http://schemas.openxmlformats.org/officeDocument/2006/relationships/image" Target="../media/image7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Relationship Id="rId4" Type="http://schemas.openxmlformats.org/officeDocument/2006/relationships/image" Target="../media/image67.png"/><Relationship Id="rId9" Type="http://schemas.openxmlformats.org/officeDocument/2006/relationships/image" Target="../media/image79.png"/><Relationship Id="rId5" Type="http://schemas.openxmlformats.org/officeDocument/2006/relationships/image" Target="../media/image26.png"/><Relationship Id="rId6" Type="http://schemas.openxmlformats.org/officeDocument/2006/relationships/image" Target="../media/image82.png"/><Relationship Id="rId7" Type="http://schemas.openxmlformats.org/officeDocument/2006/relationships/image" Target="../media/image76.png"/><Relationship Id="rId8" Type="http://schemas.openxmlformats.org/officeDocument/2006/relationships/image" Target="../media/image8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Relationship Id="rId9" Type="http://schemas.openxmlformats.org/officeDocument/2006/relationships/image" Target="../media/image84.png"/><Relationship Id="rId5" Type="http://schemas.openxmlformats.org/officeDocument/2006/relationships/image" Target="../media/image7.png"/><Relationship Id="rId6" Type="http://schemas.openxmlformats.org/officeDocument/2006/relationships/image" Target="../media/image95.png"/><Relationship Id="rId7" Type="http://schemas.openxmlformats.org/officeDocument/2006/relationships/image" Target="../media/image85.png"/><Relationship Id="rId8" Type="http://schemas.openxmlformats.org/officeDocument/2006/relationships/image" Target="../media/image8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.png"/><Relationship Id="rId4" Type="http://schemas.openxmlformats.org/officeDocument/2006/relationships/image" Target="../media/image94.png"/><Relationship Id="rId9" Type="http://schemas.openxmlformats.org/officeDocument/2006/relationships/image" Target="../media/image92.png"/><Relationship Id="rId5" Type="http://schemas.openxmlformats.org/officeDocument/2006/relationships/image" Target="../media/image26.png"/><Relationship Id="rId6" Type="http://schemas.openxmlformats.org/officeDocument/2006/relationships/image" Target="../media/image80.png"/><Relationship Id="rId7" Type="http://schemas.openxmlformats.org/officeDocument/2006/relationships/image" Target="../media/image90.png"/><Relationship Id="rId8" Type="http://schemas.openxmlformats.org/officeDocument/2006/relationships/image" Target="../media/image8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22.png"/><Relationship Id="rId5" Type="http://schemas.openxmlformats.org/officeDocument/2006/relationships/image" Target="../media/image26.png"/><Relationship Id="rId6" Type="http://schemas.openxmlformats.org/officeDocument/2006/relationships/image" Target="../media/image23.png"/><Relationship Id="rId7" Type="http://schemas.openxmlformats.org/officeDocument/2006/relationships/image" Target="../media/image9.png"/><Relationship Id="rId8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Relationship Id="rId9" Type="http://schemas.openxmlformats.org/officeDocument/2006/relationships/image" Target="../media/image96.png"/><Relationship Id="rId5" Type="http://schemas.openxmlformats.org/officeDocument/2006/relationships/image" Target="../media/image26.png"/><Relationship Id="rId6" Type="http://schemas.openxmlformats.org/officeDocument/2006/relationships/image" Target="../media/image93.png"/><Relationship Id="rId7" Type="http://schemas.openxmlformats.org/officeDocument/2006/relationships/image" Target="../media/image88.png"/><Relationship Id="rId8" Type="http://schemas.openxmlformats.org/officeDocument/2006/relationships/image" Target="../media/image9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0.png"/><Relationship Id="rId4" Type="http://schemas.openxmlformats.org/officeDocument/2006/relationships/image" Target="../media/image2.png"/><Relationship Id="rId9" Type="http://schemas.openxmlformats.org/officeDocument/2006/relationships/image" Target="../media/image98.png"/><Relationship Id="rId5" Type="http://schemas.openxmlformats.org/officeDocument/2006/relationships/image" Target="../media/image7.png"/><Relationship Id="rId6" Type="http://schemas.openxmlformats.org/officeDocument/2006/relationships/image" Target="../media/image102.png"/><Relationship Id="rId7" Type="http://schemas.openxmlformats.org/officeDocument/2006/relationships/image" Target="../media/image99.png"/><Relationship Id="rId8" Type="http://schemas.openxmlformats.org/officeDocument/2006/relationships/image" Target="../media/image10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1.png"/><Relationship Id="rId7" Type="http://schemas.openxmlformats.org/officeDocument/2006/relationships/image" Target="../media/image3.png"/><Relationship Id="rId8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10" Type="http://schemas.openxmlformats.org/officeDocument/2006/relationships/image" Target="../media/image16.png"/><Relationship Id="rId9" Type="http://schemas.openxmlformats.org/officeDocument/2006/relationships/image" Target="../media/image19.png"/><Relationship Id="rId5" Type="http://schemas.openxmlformats.org/officeDocument/2006/relationships/image" Target="../media/image4.png"/><Relationship Id="rId6" Type="http://schemas.openxmlformats.org/officeDocument/2006/relationships/image" Target="../media/image12.png"/><Relationship Id="rId7" Type="http://schemas.openxmlformats.org/officeDocument/2006/relationships/image" Target="../media/image20.png"/><Relationship Id="rId8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Relationship Id="rId9" Type="http://schemas.openxmlformats.org/officeDocument/2006/relationships/image" Target="../media/image3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Relationship Id="rId5" Type="http://schemas.openxmlformats.org/officeDocument/2006/relationships/image" Target="../media/image7.png"/><Relationship Id="rId6" Type="http://schemas.openxmlformats.org/officeDocument/2006/relationships/image" Target="../media/image39.png"/><Relationship Id="rId7" Type="http://schemas.openxmlformats.org/officeDocument/2006/relationships/image" Target="../media/image37.png"/><Relationship Id="rId8" Type="http://schemas.openxmlformats.org/officeDocument/2006/relationships/image" Target="../media/image3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Relationship Id="rId9" Type="http://schemas.openxmlformats.org/officeDocument/2006/relationships/image" Target="../media/image43.png"/><Relationship Id="rId5" Type="http://schemas.openxmlformats.org/officeDocument/2006/relationships/image" Target="../media/image26.png"/><Relationship Id="rId6" Type="http://schemas.openxmlformats.org/officeDocument/2006/relationships/image" Target="../media/image36.png"/><Relationship Id="rId7" Type="http://schemas.openxmlformats.org/officeDocument/2006/relationships/image" Target="../media/image33.png"/><Relationship Id="rId8" Type="http://schemas.openxmlformats.org/officeDocument/2006/relationships/image" Target="../media/image4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32.png"/><Relationship Id="rId5" Type="http://schemas.openxmlformats.org/officeDocument/2006/relationships/image" Target="../media/image26.png"/><Relationship Id="rId6" Type="http://schemas.openxmlformats.org/officeDocument/2006/relationships/image" Target="../media/image45.png"/><Relationship Id="rId7" Type="http://schemas.openxmlformats.org/officeDocument/2006/relationships/image" Target="../media/image42.png"/><Relationship Id="rId8" Type="http://schemas.openxmlformats.org/officeDocument/2006/relationships/image" Target="../media/image3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Relationship Id="rId9" Type="http://schemas.openxmlformats.org/officeDocument/2006/relationships/image" Target="../media/image48.png"/><Relationship Id="rId5" Type="http://schemas.openxmlformats.org/officeDocument/2006/relationships/image" Target="../media/image7.png"/><Relationship Id="rId6" Type="http://schemas.openxmlformats.org/officeDocument/2006/relationships/image" Target="../media/image47.png"/><Relationship Id="rId7" Type="http://schemas.openxmlformats.org/officeDocument/2006/relationships/image" Target="../media/image40.png"/><Relationship Id="rId8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5275" y="1285279"/>
            <a:ext cx="116016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38BDF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Kuis </a:t>
            </a:r>
            <a:r>
              <a:rPr b="1" lang="en-US" sz="6000">
                <a:solidFill>
                  <a:srgbClr val="38BDF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Human Resource Management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286000" y="3152179"/>
            <a:ext cx="76200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Evaluasi pemahaman mendalam mengenai sistem, strategi, dan operasional Sumber Daya Manusia berdasarkan standar profesional.</a:t>
            </a:r>
            <a:endParaRPr/>
          </a:p>
        </p:txBody>
      </p:sp>
      <p:pic>
        <p:nvPicPr>
          <p:cNvPr descr="image.png" id="87" name="Google Shape;8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3500" y="4264521"/>
            <a:ext cx="1905000" cy="126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8" name="Google Shape;22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9" name="Google Shape;22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5286375" cy="54043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0" name="Google Shape;230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921073"/>
            <a:ext cx="5286375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1" name="Google Shape;231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5909220"/>
            <a:ext cx="17430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2" name="Google Shape;232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2025" y="3318420"/>
            <a:ext cx="45053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3" name="Google Shape;233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4089945"/>
            <a:ext cx="45053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4" name="Google Shape;234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2025" y="5042445"/>
            <a:ext cx="450532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2"/>
          <p:cNvSpPr txBox="1"/>
          <p:nvPr/>
        </p:nvSpPr>
        <p:spPr>
          <a:xfrm>
            <a:off x="962025" y="1752600"/>
            <a:ext cx="4505325" cy="1280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Dalam putaran ketiga proses penilaian kinerja, siapa sajakah pihak yang terlibat?</a:t>
            </a:r>
            <a:endParaRPr/>
          </a:p>
        </p:txBody>
      </p:sp>
      <p:pic>
        <p:nvPicPr>
          <p:cNvPr descr="image.png" id="236" name="Google Shape;236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353175" y="1940123"/>
            <a:ext cx="5248275" cy="42481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2"/>
          <p:cNvSpPr txBox="1"/>
          <p:nvPr/>
        </p:nvSpPr>
        <p:spPr>
          <a:xfrm>
            <a:off x="1162050" y="351844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238" name="Google Shape;238;p22"/>
          <p:cNvSpPr txBox="1"/>
          <p:nvPr/>
        </p:nvSpPr>
        <p:spPr>
          <a:xfrm>
            <a:off x="1162050" y="4289970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239" name="Google Shape;239;p22"/>
          <p:cNvSpPr txBox="1"/>
          <p:nvPr/>
        </p:nvSpPr>
        <p:spPr>
          <a:xfrm>
            <a:off x="1162050" y="524247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240" name="Google Shape;240;p22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09: PENILAIAN KINERJA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5" name="Google Shape;24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6" name="Google Shape;24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025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7" name="Google Shape;247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530030"/>
            <a:ext cx="17430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8" name="Google Shape;248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9" name="Google Shape;249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0" name="Google Shape;250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1" name="Google Shape;251;p2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3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Tiga komponen utama yang merupakan bagian dari "kisah keterlibatan" (engagement story) adalah:</a:t>
            </a:r>
            <a:endParaRPr/>
          </a:p>
        </p:txBody>
      </p:sp>
      <p:sp>
        <p:nvSpPr>
          <p:cNvPr id="253" name="Google Shape;253;p23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254" name="Google Shape;254;p23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255" name="Google Shape;255;p23"/>
          <p:cNvSpPr txBox="1"/>
          <p:nvPr/>
        </p:nvSpPr>
        <p:spPr>
          <a:xfrm>
            <a:off x="1162050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256" name="Google Shape;256;p23"/>
          <p:cNvSpPr txBox="1"/>
          <p:nvPr/>
        </p:nvSpPr>
        <p:spPr>
          <a:xfrm>
            <a:off x="6391275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257" name="Google Shape;257;p23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10: KETERLIBATAN KARYAWAN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2" name="Google Shape;26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3" name="Google Shape;26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3871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4" name="Google Shape;264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891980"/>
            <a:ext cx="176212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5" name="Google Shape;265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6" name="Google Shape;266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7" name="Google Shape;267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8442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8" name="Google Shape;268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844230"/>
            <a:ext cx="5038725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4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Apa makna di balik aturan keterlibatan "Jangan Khawatir Soal Pertunangan" (Don't Worry Soal Engagement)?</a:t>
            </a:r>
            <a:endParaRPr/>
          </a:p>
        </p:txBody>
      </p:sp>
      <p:sp>
        <p:nvSpPr>
          <p:cNvPr id="270" name="Google Shape;270;p24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271" name="Google Shape;271;p24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272" name="Google Shape;272;p24"/>
          <p:cNvSpPr txBox="1"/>
          <p:nvPr/>
        </p:nvSpPr>
        <p:spPr>
          <a:xfrm>
            <a:off x="1162050" y="4044255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273" name="Google Shape;273;p24"/>
          <p:cNvSpPr txBox="1"/>
          <p:nvPr/>
        </p:nvSpPr>
        <p:spPr>
          <a:xfrm>
            <a:off x="6391275" y="4044255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274" name="Google Shape;274;p24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11: ATURAN PERTUNANGAN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79" name="Google Shape;27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0" name="Google Shape;28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025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1" name="Google Shape;281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530030"/>
            <a:ext cx="17430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2" name="Google Shape;282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3" name="Google Shape;283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4" name="Google Shape;284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5" name="Google Shape;285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5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Kompensasi yang mencerminkan harapan bahwa upah harus adil dan mencukupi biaya hidup serta mengimbangi inflasi disebut:</a:t>
            </a:r>
            <a:endParaRPr/>
          </a:p>
        </p:txBody>
      </p:sp>
      <p:sp>
        <p:nvSpPr>
          <p:cNvPr id="287" name="Google Shape;287;p25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288" name="Google Shape;288;p25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289" name="Google Shape;289;p25"/>
          <p:cNvSpPr txBox="1"/>
          <p:nvPr/>
        </p:nvSpPr>
        <p:spPr>
          <a:xfrm>
            <a:off x="1162050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290" name="Google Shape;290;p25"/>
          <p:cNvSpPr txBox="1"/>
          <p:nvPr/>
        </p:nvSpPr>
        <p:spPr>
          <a:xfrm>
            <a:off x="6391275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291" name="Google Shape;291;p25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12: MANAJEMEN KOMPENSASI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96" name="Google Shape;29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7" name="Google Shape;29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025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8" name="Google Shape;298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530030"/>
            <a:ext cx="17430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9" name="Google Shape;299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0" name="Google Shape;300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1" name="Google Shape;301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2" name="Google Shape;302;p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6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Tunjangan yang diberikan khusus untuk melindungi pendapatan riil karyawan dari kenaikan harga (inflasi) adalah:</a:t>
            </a:r>
            <a:endParaRPr/>
          </a:p>
        </p:txBody>
      </p:sp>
      <p:sp>
        <p:nvSpPr>
          <p:cNvPr id="304" name="Google Shape;304;p26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305" name="Google Shape;305;p26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306" name="Google Shape;306;p26"/>
          <p:cNvSpPr txBox="1"/>
          <p:nvPr/>
        </p:nvSpPr>
        <p:spPr>
          <a:xfrm>
            <a:off x="1162050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307" name="Google Shape;307;p26"/>
          <p:cNvSpPr txBox="1"/>
          <p:nvPr/>
        </p:nvSpPr>
        <p:spPr>
          <a:xfrm>
            <a:off x="6391275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308" name="Google Shape;308;p26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13: TUNJANGAN (ALLOWANCE)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13" name="Google Shape;31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4" name="Google Shape;31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35985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5" name="Google Shape;315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103340"/>
            <a:ext cx="176212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6" name="Google Shape;316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46504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7" name="Google Shape;317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46504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8" name="Google Shape;318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236565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9" name="Google Shape;319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236565"/>
            <a:ext cx="503872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7"/>
          <p:cNvSpPr txBox="1"/>
          <p:nvPr/>
        </p:nvSpPr>
        <p:spPr>
          <a:xfrm>
            <a:off x="962025" y="1752600"/>
            <a:ext cx="102681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Manakah dari pilihan berikut yang merupakan contoh Kompensasi Tidak Langsung?</a:t>
            </a:r>
            <a:endParaRPr/>
          </a:p>
        </p:txBody>
      </p:sp>
      <p:sp>
        <p:nvSpPr>
          <p:cNvPr id="321" name="Google Shape;321;p27"/>
          <p:cNvSpPr txBox="1"/>
          <p:nvPr/>
        </p:nvSpPr>
        <p:spPr>
          <a:xfrm>
            <a:off x="1162050" y="266506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322" name="Google Shape;322;p27"/>
          <p:cNvSpPr txBox="1"/>
          <p:nvPr/>
        </p:nvSpPr>
        <p:spPr>
          <a:xfrm>
            <a:off x="6391275" y="266506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323" name="Google Shape;323;p27"/>
          <p:cNvSpPr txBox="1"/>
          <p:nvPr/>
        </p:nvSpPr>
        <p:spPr>
          <a:xfrm>
            <a:off x="1162050" y="343659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324" name="Google Shape;324;p27"/>
          <p:cNvSpPr txBox="1"/>
          <p:nvPr/>
        </p:nvSpPr>
        <p:spPr>
          <a:xfrm>
            <a:off x="6391275" y="343659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325" name="Google Shape;325;p27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14: KOMPENSASI TIDAK LANGSUNG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30" name="Google Shape;33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1" name="Google Shape;331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025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2" name="Google Shape;332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530030"/>
            <a:ext cx="176212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3" name="Google Shape;333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4" name="Google Shape;334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5" name="Google Shape;335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6" name="Google Shape;336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8"/>
          <p:cNvSpPr txBox="1"/>
          <p:nvPr/>
        </p:nvSpPr>
        <p:spPr>
          <a:xfrm>
            <a:off x="962025" y="1752600"/>
            <a:ext cx="10268100" cy="8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Sistem Informasi Sumber Daya Manusia (HRIS) memainkan peran integral dalam hal berikut, KECUALI:</a:t>
            </a:r>
            <a:endParaRPr/>
          </a:p>
        </p:txBody>
      </p:sp>
      <p:sp>
        <p:nvSpPr>
          <p:cNvPr id="338" name="Google Shape;338;p28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339" name="Google Shape;339;p28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340" name="Google Shape;340;p28"/>
          <p:cNvSpPr txBox="1"/>
          <p:nvPr/>
        </p:nvSpPr>
        <p:spPr>
          <a:xfrm>
            <a:off x="1162050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341" name="Google Shape;341;p28"/>
          <p:cNvSpPr txBox="1"/>
          <p:nvPr/>
        </p:nvSpPr>
        <p:spPr>
          <a:xfrm>
            <a:off x="6391275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342" name="Google Shape;342;p28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15: SISTEM HRIS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47" name="Google Shape;34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8" name="Google Shape;348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35985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9" name="Google Shape;349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103340"/>
            <a:ext cx="17430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0" name="Google Shape;350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46504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1" name="Google Shape;351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46504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2" name="Google Shape;352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236565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3" name="Google Shape;353;p2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236565"/>
            <a:ext cx="503872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29"/>
          <p:cNvSpPr txBox="1"/>
          <p:nvPr/>
        </p:nvSpPr>
        <p:spPr>
          <a:xfrm>
            <a:off x="962025" y="1752600"/>
            <a:ext cx="102681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Analisis pekerjaan adalah proses menganalisis tuntutan dan persyaratan untuk...</a:t>
            </a:r>
            <a:endParaRPr/>
          </a:p>
        </p:txBody>
      </p:sp>
      <p:sp>
        <p:nvSpPr>
          <p:cNvPr id="355" name="Google Shape;355;p29"/>
          <p:cNvSpPr txBox="1"/>
          <p:nvPr/>
        </p:nvSpPr>
        <p:spPr>
          <a:xfrm>
            <a:off x="1162050" y="266506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356" name="Google Shape;356;p29"/>
          <p:cNvSpPr txBox="1"/>
          <p:nvPr/>
        </p:nvSpPr>
        <p:spPr>
          <a:xfrm>
            <a:off x="6391275" y="266506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357" name="Google Shape;357;p29"/>
          <p:cNvSpPr txBox="1"/>
          <p:nvPr/>
        </p:nvSpPr>
        <p:spPr>
          <a:xfrm>
            <a:off x="1162050" y="343659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358" name="Google Shape;358;p29"/>
          <p:cNvSpPr txBox="1"/>
          <p:nvPr/>
        </p:nvSpPr>
        <p:spPr>
          <a:xfrm>
            <a:off x="6391275" y="343659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359" name="Google Shape;359;p29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16: ANALISIS PEKERJAAN DASAR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64" name="Google Shape;36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5" name="Google Shape;36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025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6" name="Google Shape;366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530030"/>
            <a:ext cx="176212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7" name="Google Shape;367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8" name="Google Shape;368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9" name="Google Shape;369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0" name="Google Shape;370;p3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0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Dalam fase evaluasi pengembangan karier, sumber informasi organisasi yang paling sering digunakan untuk menilai karyawan adalah:</a:t>
            </a:r>
            <a:endParaRPr/>
          </a:p>
        </p:txBody>
      </p:sp>
      <p:sp>
        <p:nvSpPr>
          <p:cNvPr id="372" name="Google Shape;372;p30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373" name="Google Shape;373;p30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374" name="Google Shape;374;p30"/>
          <p:cNvSpPr txBox="1"/>
          <p:nvPr/>
        </p:nvSpPr>
        <p:spPr>
          <a:xfrm>
            <a:off x="1162050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375" name="Google Shape;375;p30"/>
          <p:cNvSpPr txBox="1"/>
          <p:nvPr/>
        </p:nvSpPr>
        <p:spPr>
          <a:xfrm>
            <a:off x="6391275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376" name="Google Shape;376;p30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17: PENILAIAN ORGANISASI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81" name="Google Shape;38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2" name="Google Shape;382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206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3" name="Google Shape;383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711005"/>
            <a:ext cx="17430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4" name="Google Shape;384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5" name="Google Shape;385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6" name="Google Shape;386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663255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7" name="Google Shape;387;p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663255"/>
            <a:ext cx="5038725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31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Manfaat utama dari manajemen talenta yang efektif bagi industri secara keseluruhan adalah:</a:t>
            </a:r>
            <a:endParaRPr/>
          </a:p>
        </p:txBody>
      </p:sp>
      <p:sp>
        <p:nvSpPr>
          <p:cNvPr id="389" name="Google Shape;389;p31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390" name="Google Shape;390;p31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391" name="Google Shape;391;p31"/>
          <p:cNvSpPr txBox="1"/>
          <p:nvPr/>
        </p:nvSpPr>
        <p:spPr>
          <a:xfrm>
            <a:off x="1162050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392" name="Google Shape;392;p31"/>
          <p:cNvSpPr txBox="1"/>
          <p:nvPr/>
        </p:nvSpPr>
        <p:spPr>
          <a:xfrm>
            <a:off x="6391275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393" name="Google Shape;393;p31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18: KEUNGGULAN BAKAT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3871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4" name="Google Shape;9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891980"/>
            <a:ext cx="17430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5" name="Google Shape;95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6" name="Google Shape;96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7" name="Google Shape;97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8442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8" name="Google Shape;98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844230"/>
            <a:ext cx="5038725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Manakah di bawah ini yang paling tepat menggambarkan fokus utama Manajemen Sumber Daya Manusia (MSDM) di dalam sebuah perusahaan?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1162050" y="4044255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6391275" y="4044255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01: FOKUS UTAMA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98" name="Google Shape;39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9" name="Google Shape;399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025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0" name="Google Shape;400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530030"/>
            <a:ext cx="17430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1" name="Google Shape;401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2" name="Google Shape;402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3" name="Google Shape;403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4" name="Google Shape;404;p3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2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Dalam metode perbandingan berpasangan (paired comparison), bagaimana poin dialokasikan?</a:t>
            </a:r>
            <a:endParaRPr/>
          </a:p>
        </p:txBody>
      </p:sp>
      <p:sp>
        <p:nvSpPr>
          <p:cNvPr id="406" name="Google Shape;406;p32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407" name="Google Shape;407;p32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408" name="Google Shape;408;p32"/>
          <p:cNvSpPr txBox="1"/>
          <p:nvPr/>
        </p:nvSpPr>
        <p:spPr>
          <a:xfrm>
            <a:off x="1162050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409" name="Google Shape;409;p32"/>
          <p:cNvSpPr txBox="1"/>
          <p:nvPr/>
        </p:nvSpPr>
        <p:spPr>
          <a:xfrm>
            <a:off x="6391275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410" name="Google Shape;410;p32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19: PERBANDINGAN BERPASANGAN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15" name="Google Shape;41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6" name="Google Shape;416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3871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7" name="Google Shape;417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891980"/>
            <a:ext cx="176212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8" name="Google Shape;418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9" name="Google Shape;419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0" name="Google Shape;420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8442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1" name="Google Shape;421;p3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844230"/>
            <a:ext cx="5038725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33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Mengapa keterlibatan manajer sangat penting dalam eksekusi strategi pengadaan SDM?</a:t>
            </a:r>
            <a:endParaRPr/>
          </a:p>
        </p:txBody>
      </p:sp>
      <p:sp>
        <p:nvSpPr>
          <p:cNvPr id="423" name="Google Shape;423;p33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424" name="Google Shape;424;p33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425" name="Google Shape;425;p33"/>
          <p:cNvSpPr txBox="1"/>
          <p:nvPr/>
        </p:nvSpPr>
        <p:spPr>
          <a:xfrm>
            <a:off x="1162050" y="4044255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426" name="Google Shape;426;p33"/>
          <p:cNvSpPr txBox="1"/>
          <p:nvPr/>
        </p:nvSpPr>
        <p:spPr>
          <a:xfrm>
            <a:off x="6391275" y="4044255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427" name="Google Shape;427;p33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20: IMPLEMENTASI HRP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32" name="Google Shape;43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34"/>
          <p:cNvSpPr txBox="1"/>
          <p:nvPr/>
        </p:nvSpPr>
        <p:spPr>
          <a:xfrm>
            <a:off x="295275" y="1975544"/>
            <a:ext cx="116014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38BDF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Kuis Selesai!</a:t>
            </a:r>
            <a:endParaRPr/>
          </a:p>
        </p:txBody>
      </p:sp>
      <p:sp>
        <p:nvSpPr>
          <p:cNvPr id="434" name="Google Shape;434;p34"/>
          <p:cNvSpPr txBox="1"/>
          <p:nvPr/>
        </p:nvSpPr>
        <p:spPr>
          <a:xfrm>
            <a:off x="2286000" y="3004244"/>
            <a:ext cx="7620000" cy="11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Terima kasih telah mengikuti kuis </a:t>
            </a:r>
            <a:r>
              <a:rPr lang="en-US" sz="18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Human Resource Management </a:t>
            </a:r>
            <a:r>
              <a:rPr b="0" i="0" lang="en-US" sz="1800" u="none" cap="none" strike="noStrik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ini. Semoga pemahaman Anda semakin tajam untuk diaplikasikan dalam dunia profesional.</a:t>
            </a:r>
            <a:endParaRPr/>
          </a:p>
        </p:txBody>
      </p:sp>
      <p:sp>
        <p:nvSpPr>
          <p:cNvPr id="435" name="Google Shape;435;p34"/>
          <p:cNvSpPr txBox="1"/>
          <p:nvPr/>
        </p:nvSpPr>
        <p:spPr>
          <a:xfrm>
            <a:off x="571500" y="4577506"/>
            <a:ext cx="11049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Simpan Hasil Anda &amp; Teruslah Belajar.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9" name="Google Shape;10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3871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891980"/>
            <a:ext cx="176212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" name="Google Shape;114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8442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5" name="Google Shape;115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844230"/>
            <a:ext cx="5038725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Apa perbedaan mendasar antara "Deskripsi Pekerjaan" (Job Description) dan "Spesifikasi Pekerjaan" (Job Specification)?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1162050" y="4044255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6391275" y="4044255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02: ANALISIS PEKERJAAN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6" name="Google Shape;12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5286375" cy="55853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2011560"/>
            <a:ext cx="5286375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9" name="Google Shape;12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6090195"/>
            <a:ext cx="17430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0" name="Google Shape;130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2025" y="3318420"/>
            <a:ext cx="45053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1" name="Google Shape;131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4089945"/>
            <a:ext cx="45053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2" name="Google Shape;132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2025" y="5042445"/>
            <a:ext cx="4505325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6"/>
          <p:cNvSpPr txBox="1"/>
          <p:nvPr/>
        </p:nvSpPr>
        <p:spPr>
          <a:xfrm>
            <a:off x="962025" y="1752600"/>
            <a:ext cx="4505325" cy="1280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Bagaimana departemen SDM dapat membina hubungan terbaik dengan eksekutif tingkat C-level?</a:t>
            </a:r>
            <a:endParaRPr/>
          </a:p>
        </p:txBody>
      </p:sp>
      <p:pic>
        <p:nvPicPr>
          <p:cNvPr descr="image.png" id="134" name="Google Shape;134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353175" y="2030610"/>
            <a:ext cx="5248275" cy="424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6"/>
          <p:cNvSpPr txBox="1"/>
          <p:nvPr/>
        </p:nvSpPr>
        <p:spPr>
          <a:xfrm>
            <a:off x="1162050" y="351844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136" name="Google Shape;136;p16"/>
          <p:cNvSpPr txBox="1"/>
          <p:nvPr/>
        </p:nvSpPr>
        <p:spPr>
          <a:xfrm>
            <a:off x="1162050" y="4289970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1162050" y="524247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138" name="Google Shape;138;p16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03: STRATEGI BISNIS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3" name="Google Shape;14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4" name="Google Shape;14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025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5" name="Google Shape;14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530030"/>
            <a:ext cx="17430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6" name="Google Shape;146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7" name="Google Shape;147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8" name="Google Shape;148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9" name="Google Shape;149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7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Dalam konsep ekonomi dasar yang diterapkan pada Perencanaan SDM (HRP), fokus utamanya adalah pada konteks kapasitas organisasi terkait...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1162050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154" name="Google Shape;154;p17"/>
          <p:cNvSpPr txBox="1"/>
          <p:nvPr/>
        </p:nvSpPr>
        <p:spPr>
          <a:xfrm>
            <a:off x="6391275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155" name="Google Shape;155;p17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04: PERENCANAAN SDM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0" name="Google Shape;16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1" name="Google Shape;16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39604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2" name="Google Shape;16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465290"/>
            <a:ext cx="176212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3" name="Google Shape;163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46504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4" name="Google Shape;164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46504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41754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417540"/>
            <a:ext cx="5038725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 txBox="1"/>
          <p:nvPr/>
        </p:nvSpPr>
        <p:spPr>
          <a:xfrm>
            <a:off x="962025" y="1752600"/>
            <a:ext cx="10267950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Apa yang dimaksud dengan "Pelatihan Penyegaran" (Refresher Training)?</a:t>
            </a:r>
            <a:endParaRPr/>
          </a:p>
        </p:txBody>
      </p:sp>
      <p:sp>
        <p:nvSpPr>
          <p:cNvPr id="168" name="Google Shape;168;p18"/>
          <p:cNvSpPr txBox="1"/>
          <p:nvPr/>
        </p:nvSpPr>
        <p:spPr>
          <a:xfrm>
            <a:off x="1162050" y="266506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6391275" y="266506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170" name="Google Shape;170;p18"/>
          <p:cNvSpPr txBox="1"/>
          <p:nvPr/>
        </p:nvSpPr>
        <p:spPr>
          <a:xfrm>
            <a:off x="1162050" y="3617565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6391275" y="3617565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05: PELATIHAN PENYEGARAN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7" name="Google Shape;17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025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9" name="Google Shape;17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530030"/>
            <a:ext cx="17430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0" name="Google Shape;180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1" name="Google Shape;181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2" name="Google Shape;182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3" name="Google Shape;183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9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Metode evaluasi pekerjaan yang membandingkan berbagai faktor independen dan menjumlahkan poin untuk memberi peringkat disebut:</a:t>
            </a:r>
            <a:endParaRPr/>
          </a:p>
        </p:txBody>
      </p:sp>
      <p:sp>
        <p:nvSpPr>
          <p:cNvPr id="185" name="Google Shape;185;p19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186" name="Google Shape;186;p19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187" name="Google Shape;187;p19"/>
          <p:cNvSpPr txBox="1"/>
          <p:nvPr/>
        </p:nvSpPr>
        <p:spPr>
          <a:xfrm>
            <a:off x="1162050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6391275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189" name="Google Shape;189;p19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06: EVALUASI PEKERJAAN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4" name="Google Shape;19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5" name="Google Shape;19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2025" y="1374600"/>
            <a:ext cx="11049000" cy="43871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6" name="Google Shape;196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891980"/>
            <a:ext cx="17430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8" name="Google Shape;198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844230"/>
            <a:ext cx="5038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0" name="Google Shape;200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844230"/>
            <a:ext cx="5038725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0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Kapan Manajemen Bakat juga dapat disebut sebagai "Manajemen Modal Manusia" (Human Capital Management)?</a:t>
            </a:r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203" name="Google Shape;203;p20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1162050" y="4044255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205" name="Google Shape;205;p20"/>
          <p:cNvSpPr txBox="1"/>
          <p:nvPr/>
        </p:nvSpPr>
        <p:spPr>
          <a:xfrm>
            <a:off x="6391275" y="4044255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206" name="Google Shape;206;p20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07: MANAJEMEN BAKAT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1" name="Google Shape;21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2" name="Google Shape;21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025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3" name="Google Shape;213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4530030"/>
            <a:ext cx="176212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4" name="Google Shape;214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5" name="Google Shape;215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2891730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6" name="Google Shape;216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7" name="Google Shape;217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91250" y="3663255"/>
            <a:ext cx="503872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1"/>
          <p:cNvSpPr txBox="1"/>
          <p:nvPr/>
        </p:nvSpPr>
        <p:spPr>
          <a:xfrm>
            <a:off x="962025" y="1752600"/>
            <a:ext cx="10267950" cy="85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Menurut modul, peran spesifik manajer dalam pengembangan karier karyawan adalah bertindak sebagai:</a:t>
            </a:r>
            <a:endParaRPr/>
          </a:p>
        </p:txBody>
      </p:sp>
      <p:sp>
        <p:nvSpPr>
          <p:cNvPr id="219" name="Google Shape;219;p21"/>
          <p:cNvSpPr txBox="1"/>
          <p:nvPr/>
        </p:nvSpPr>
        <p:spPr>
          <a:xfrm>
            <a:off x="1162050" y="3091755"/>
            <a:ext cx="15240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A.</a:t>
            </a:r>
            <a:endParaRPr/>
          </a:p>
        </p:txBody>
      </p:sp>
      <p:sp>
        <p:nvSpPr>
          <p:cNvPr id="220" name="Google Shape;220;p21"/>
          <p:cNvSpPr txBox="1"/>
          <p:nvPr/>
        </p:nvSpPr>
        <p:spPr>
          <a:xfrm>
            <a:off x="6391275" y="3091755"/>
            <a:ext cx="12382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B.</a:t>
            </a:r>
            <a:endParaRPr/>
          </a:p>
        </p:txBody>
      </p:sp>
      <p:sp>
        <p:nvSpPr>
          <p:cNvPr id="221" name="Google Shape;221;p21"/>
          <p:cNvSpPr txBox="1"/>
          <p:nvPr/>
        </p:nvSpPr>
        <p:spPr>
          <a:xfrm>
            <a:off x="1162050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C.</a:t>
            </a:r>
            <a:endParaRPr/>
          </a:p>
        </p:txBody>
      </p:sp>
      <p:sp>
        <p:nvSpPr>
          <p:cNvPr id="222" name="Google Shape;222;p21"/>
          <p:cNvSpPr txBox="1"/>
          <p:nvPr/>
        </p:nvSpPr>
        <p:spPr>
          <a:xfrm>
            <a:off x="6391275" y="3863280"/>
            <a:ext cx="1428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D.</a:t>
            </a:r>
            <a:endParaRPr/>
          </a:p>
        </p:txBody>
      </p:sp>
      <p:sp>
        <p:nvSpPr>
          <p:cNvPr id="223" name="Google Shape;223;p21"/>
          <p:cNvSpPr txBox="1"/>
          <p:nvPr/>
        </p:nvSpPr>
        <p:spPr>
          <a:xfrm>
            <a:off x="571500" y="57150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PERTANYAAN 08: KARIER &amp; MANAJER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