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12192000"/>
  <p:notesSz cx="6858000" cy="9144000"/>
  <p:embeddedFontLst>
    <p:embeddedFont>
      <p:font typeface="Inter SemiBold"/>
      <p:regular r:id="rId21"/>
      <p:bold r:id="rId22"/>
      <p:italic r:id="rId23"/>
      <p:boldItalic r:id="rId24"/>
    </p:embeddedFont>
    <p:embeddedFont>
      <p:font typeface="Inter"/>
      <p:regular r:id="rId25"/>
      <p:bold r:id="rId26"/>
      <p:italic r:id="rId27"/>
      <p:boldItalic r:id="rId28"/>
    </p:embeddedFont>
    <p:embeddedFont>
      <p:font typeface="Merriweather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1C0264F-4548-4D91-8E21-BE9FB092945A}">
  <a:tblStyle styleId="{41C0264F-4548-4D91-8E21-BE9FB092945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InterSemiBold-bold.fntdata"/><Relationship Id="rId21" Type="http://schemas.openxmlformats.org/officeDocument/2006/relationships/font" Target="fonts/InterSemiBold-regular.fntdata"/><Relationship Id="rId24" Type="http://schemas.openxmlformats.org/officeDocument/2006/relationships/font" Target="fonts/InterSemiBold-boldItalic.fntdata"/><Relationship Id="rId23" Type="http://schemas.openxmlformats.org/officeDocument/2006/relationships/font" Target="fonts/InterSemiBol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Inter-bold.fntdata"/><Relationship Id="rId25" Type="http://schemas.openxmlformats.org/officeDocument/2006/relationships/font" Target="fonts/Inter-regular.fntdata"/><Relationship Id="rId28" Type="http://schemas.openxmlformats.org/officeDocument/2006/relationships/font" Target="fonts/Inter-boldItalic.fntdata"/><Relationship Id="rId27" Type="http://schemas.openxmlformats.org/officeDocument/2006/relationships/font" Target="fonts/Inter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Merriweather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Merriweather-italic.fntdata"/><Relationship Id="rId30" Type="http://schemas.openxmlformats.org/officeDocument/2006/relationships/font" Target="fonts/Merriweather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Merriweather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17.png"/><Relationship Id="rId7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37.png"/><Relationship Id="rId7" Type="http://schemas.openxmlformats.org/officeDocument/2006/relationships/image" Target="../media/image47.png"/><Relationship Id="rId8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40.png"/><Relationship Id="rId7" Type="http://schemas.openxmlformats.org/officeDocument/2006/relationships/image" Target="../media/image50.png"/><Relationship Id="rId8" Type="http://schemas.openxmlformats.org/officeDocument/2006/relationships/image" Target="../media/image33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41.png"/><Relationship Id="rId7" Type="http://schemas.openxmlformats.org/officeDocument/2006/relationships/image" Target="../media/image46.png"/><Relationship Id="rId8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44.png"/><Relationship Id="rId13" Type="http://schemas.openxmlformats.org/officeDocument/2006/relationships/image" Target="../media/image15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51.png"/><Relationship Id="rId7" Type="http://schemas.openxmlformats.org/officeDocument/2006/relationships/image" Target="../media/image43.png"/><Relationship Id="rId8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4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3" Type="http://schemas.openxmlformats.org/officeDocument/2006/relationships/image" Target="../media/image13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6.png"/><Relationship Id="rId5" Type="http://schemas.openxmlformats.org/officeDocument/2006/relationships/image" Target="../media/image18.png"/><Relationship Id="rId6" Type="http://schemas.openxmlformats.org/officeDocument/2006/relationships/image" Target="../media/image5.png"/><Relationship Id="rId7" Type="http://schemas.openxmlformats.org/officeDocument/2006/relationships/image" Target="../media/image1.pn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26.png"/><Relationship Id="rId7" Type="http://schemas.openxmlformats.org/officeDocument/2006/relationships/image" Target="../media/image22.png"/><Relationship Id="rId8" Type="http://schemas.openxmlformats.org/officeDocument/2006/relationships/image" Target="../media/image33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28.png"/><Relationship Id="rId7" Type="http://schemas.openxmlformats.org/officeDocument/2006/relationships/image" Target="../media/image48.png"/><Relationship Id="rId8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29.png"/><Relationship Id="rId7" Type="http://schemas.openxmlformats.org/officeDocument/2006/relationships/image" Target="../media/image38.png"/><Relationship Id="rId8" Type="http://schemas.openxmlformats.org/officeDocument/2006/relationships/image" Target="../media/image3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39.png"/><Relationship Id="rId9" Type="http://schemas.openxmlformats.org/officeDocument/2006/relationships/image" Target="../media/image6.png"/><Relationship Id="rId5" Type="http://schemas.openxmlformats.org/officeDocument/2006/relationships/image" Target="../media/image35.png"/><Relationship Id="rId6" Type="http://schemas.openxmlformats.org/officeDocument/2006/relationships/image" Target="../media/image34.png"/><Relationship Id="rId7" Type="http://schemas.openxmlformats.org/officeDocument/2006/relationships/image" Target="../media/image36.png"/><Relationship Id="rId8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45.png"/><Relationship Id="rId7" Type="http://schemas.openxmlformats.org/officeDocument/2006/relationships/image" Target="../media/image42.png"/><Relationship Id="rId8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19750" y="-952500"/>
            <a:ext cx="3810000" cy="12751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6" name="Google Shape;8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62250" y="3656409"/>
            <a:ext cx="4762500" cy="15939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7" name="Google Shape;8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38500" y="5425529"/>
            <a:ext cx="5715000" cy="9563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8" name="Google Shape;88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38500" y="4826001"/>
            <a:ext cx="5715000" cy="155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596476" y="2514758"/>
            <a:ext cx="10781400" cy="1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Kuis </a:t>
            </a:r>
            <a:r>
              <a:rPr b="1" lang="en-US" sz="5400">
                <a:solidFill>
                  <a:srgbClr val="2563EB"/>
                </a:solidFill>
                <a:latin typeface="Merriweather"/>
                <a:ea typeface="Merriweather"/>
                <a:cs typeface="Merriweather"/>
                <a:sym typeface="Merriweather"/>
              </a:rPr>
              <a:t>Engineering Economic Analysis - Module 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86" name="Google Shape;38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7" name="Google Shape;38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8" name="Google Shape;38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9" name="Google Shape;389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0" name="Google Shape;390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1" name="Google Shape;391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19750" y="-952500"/>
            <a:ext cx="38100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22"/>
          <p:cNvSpPr txBox="1"/>
          <p:nvPr/>
        </p:nvSpPr>
        <p:spPr>
          <a:xfrm>
            <a:off x="1466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Fenomena di mana waktu penyelesaian per unit akan berkurang hingga persentase tetap seiring dengan berlipat gandanya output kumulatif, dijelaskan dalam:</a:t>
            </a:r>
            <a:endParaRPr/>
          </a:p>
        </p:txBody>
      </p:sp>
      <p:sp>
        <p:nvSpPr>
          <p:cNvPr id="393" name="Google Shape;393;p22"/>
          <p:cNvSpPr/>
          <p:nvPr/>
        </p:nvSpPr>
        <p:spPr>
          <a:xfrm>
            <a:off x="866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2"/>
          <p:cNvSpPr/>
          <p:nvPr/>
        </p:nvSpPr>
        <p:spPr>
          <a:xfrm>
            <a:off x="866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2"/>
          <p:cNvSpPr/>
          <p:nvPr/>
        </p:nvSpPr>
        <p:spPr>
          <a:xfrm>
            <a:off x="866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2"/>
          <p:cNvSpPr/>
          <p:nvPr/>
        </p:nvSpPr>
        <p:spPr>
          <a:xfrm>
            <a:off x="866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2"/>
          <p:cNvSpPr txBox="1"/>
          <p:nvPr/>
        </p:nvSpPr>
        <p:spPr>
          <a:xfrm>
            <a:off x="7181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Di antara pilihan berikut, manakah yang merupakan contoh "Konsekuensi Tak Berwujud" (Intangible) yang sulit diukur secara moneter saat mengumpulkan data?</a:t>
            </a:r>
            <a:endParaRPr/>
          </a:p>
        </p:txBody>
      </p:sp>
      <p:sp>
        <p:nvSpPr>
          <p:cNvPr id="398" name="Google Shape;398;p22"/>
          <p:cNvSpPr/>
          <p:nvPr/>
        </p:nvSpPr>
        <p:spPr>
          <a:xfrm>
            <a:off x="6581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2"/>
          <p:cNvSpPr/>
          <p:nvPr/>
        </p:nvSpPr>
        <p:spPr>
          <a:xfrm>
            <a:off x="6581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2"/>
          <p:cNvSpPr/>
          <p:nvPr/>
        </p:nvSpPr>
        <p:spPr>
          <a:xfrm>
            <a:off x="6581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2"/>
          <p:cNvSpPr/>
          <p:nvPr/>
        </p:nvSpPr>
        <p:spPr>
          <a:xfrm>
            <a:off x="6581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2"/>
          <p:cNvSpPr/>
          <p:nvPr/>
        </p:nvSpPr>
        <p:spPr>
          <a:xfrm>
            <a:off x="866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03" name="Google Shape;403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22"/>
          <p:cNvSpPr txBox="1"/>
          <p:nvPr/>
        </p:nvSpPr>
        <p:spPr>
          <a:xfrm>
            <a:off x="1438275" y="3843337"/>
            <a:ext cx="188595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Hukum Diminishing Returns</a:t>
            </a:r>
            <a:endParaRPr/>
          </a:p>
        </p:txBody>
      </p:sp>
      <p:sp>
        <p:nvSpPr>
          <p:cNvPr id="405" name="Google Shape;405;p22"/>
          <p:cNvSpPr/>
          <p:nvPr/>
        </p:nvSpPr>
        <p:spPr>
          <a:xfrm>
            <a:off x="866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06" name="Google Shape;406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22"/>
          <p:cNvSpPr txBox="1"/>
          <p:nvPr/>
        </p:nvSpPr>
        <p:spPr>
          <a:xfrm>
            <a:off x="1438275" y="4471987"/>
            <a:ext cx="94297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Marjinal</a:t>
            </a:r>
            <a:endParaRPr/>
          </a:p>
        </p:txBody>
      </p:sp>
      <p:sp>
        <p:nvSpPr>
          <p:cNvPr id="408" name="Google Shape;408;p22"/>
          <p:cNvSpPr/>
          <p:nvPr/>
        </p:nvSpPr>
        <p:spPr>
          <a:xfrm>
            <a:off x="866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09" name="Google Shape;409;p2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22"/>
          <p:cNvSpPr txBox="1"/>
          <p:nvPr/>
        </p:nvSpPr>
        <p:spPr>
          <a:xfrm>
            <a:off x="1438275" y="5100625"/>
            <a:ext cx="28434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Kurva Pembelajaran (Learning Curve)</a:t>
            </a:r>
            <a:endParaRPr/>
          </a:p>
        </p:txBody>
      </p:sp>
      <p:sp>
        <p:nvSpPr>
          <p:cNvPr id="411" name="Google Shape;411;p22"/>
          <p:cNvSpPr/>
          <p:nvPr/>
        </p:nvSpPr>
        <p:spPr>
          <a:xfrm>
            <a:off x="866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12" name="Google Shape;412;p2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22"/>
          <p:cNvSpPr txBox="1"/>
          <p:nvPr/>
        </p:nvSpPr>
        <p:spPr>
          <a:xfrm>
            <a:off x="1438275" y="5729287"/>
            <a:ext cx="112395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Indeks Performa</a:t>
            </a:r>
            <a:endParaRPr/>
          </a:p>
        </p:txBody>
      </p:sp>
      <p:sp>
        <p:nvSpPr>
          <p:cNvPr id="414" name="Google Shape;414;p22"/>
          <p:cNvSpPr/>
          <p:nvPr/>
        </p:nvSpPr>
        <p:spPr>
          <a:xfrm>
            <a:off x="6581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15" name="Google Shape;415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22"/>
          <p:cNvSpPr txBox="1"/>
          <p:nvPr/>
        </p:nvSpPr>
        <p:spPr>
          <a:xfrm>
            <a:off x="7153275" y="3843325"/>
            <a:ext cx="2435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Moral dan kepuasan karyawan.</a:t>
            </a:r>
            <a:endParaRPr/>
          </a:p>
        </p:txBody>
      </p:sp>
      <p:sp>
        <p:nvSpPr>
          <p:cNvPr id="417" name="Google Shape;417;p22"/>
          <p:cNvSpPr/>
          <p:nvPr/>
        </p:nvSpPr>
        <p:spPr>
          <a:xfrm>
            <a:off x="6581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18" name="Google Shape;418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3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22"/>
          <p:cNvSpPr txBox="1"/>
          <p:nvPr/>
        </p:nvSpPr>
        <p:spPr>
          <a:xfrm>
            <a:off x="7153275" y="4471975"/>
            <a:ext cx="25623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perawatan gedung tahunan.</a:t>
            </a:r>
            <a:endParaRPr/>
          </a:p>
        </p:txBody>
      </p:sp>
      <p:sp>
        <p:nvSpPr>
          <p:cNvPr id="420" name="Google Shape;420;p22"/>
          <p:cNvSpPr/>
          <p:nvPr/>
        </p:nvSpPr>
        <p:spPr>
          <a:xfrm>
            <a:off x="6581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21" name="Google Shape;421;p2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43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22"/>
          <p:cNvSpPr txBox="1"/>
          <p:nvPr/>
        </p:nvSpPr>
        <p:spPr>
          <a:xfrm>
            <a:off x="7153275" y="5100625"/>
            <a:ext cx="25623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Nilai bahan baku di pasar bebas.</a:t>
            </a:r>
            <a:endParaRPr/>
          </a:p>
        </p:txBody>
      </p:sp>
      <p:sp>
        <p:nvSpPr>
          <p:cNvPr id="423" name="Google Shape;423;p22"/>
          <p:cNvSpPr/>
          <p:nvPr/>
        </p:nvSpPr>
        <p:spPr>
          <a:xfrm>
            <a:off x="6581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24" name="Google Shape;424;p2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22"/>
          <p:cNvSpPr txBox="1"/>
          <p:nvPr/>
        </p:nvSpPr>
        <p:spPr>
          <a:xfrm>
            <a:off x="7153275" y="5729275"/>
            <a:ext cx="22764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Pajak properti perusahaan.</a:t>
            </a:r>
            <a:endParaRPr/>
          </a:p>
        </p:txBody>
      </p:sp>
      <p:sp>
        <p:nvSpPr>
          <p:cNvPr id="426" name="Google Shape;426;p22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13 - 14</a:t>
            </a:r>
            <a:endParaRPr/>
          </a:p>
        </p:txBody>
      </p:sp>
      <p:sp>
        <p:nvSpPr>
          <p:cNvPr id="427" name="Google Shape;427;p22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32" name="Google Shape;43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3" name="Google Shape;43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4" name="Google Shape;434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5" name="Google Shape;435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6" name="Google Shape;436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7" name="Google Shape;437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62250" y="2381250"/>
            <a:ext cx="47625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23"/>
          <p:cNvSpPr txBox="1"/>
          <p:nvPr/>
        </p:nvSpPr>
        <p:spPr>
          <a:xfrm>
            <a:off x="1466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Menjumlahkan biaya sewa bus dan bensin, kemudian membaginya dengan jumlah siswa untuk menemukan biaya transportasi per siswa, adalah contoh penerapan...</a:t>
            </a:r>
            <a:endParaRPr/>
          </a:p>
        </p:txBody>
      </p:sp>
      <p:sp>
        <p:nvSpPr>
          <p:cNvPr id="439" name="Google Shape;439;p23"/>
          <p:cNvSpPr/>
          <p:nvPr/>
        </p:nvSpPr>
        <p:spPr>
          <a:xfrm>
            <a:off x="866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3"/>
          <p:cNvSpPr/>
          <p:nvPr/>
        </p:nvSpPr>
        <p:spPr>
          <a:xfrm>
            <a:off x="866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3"/>
          <p:cNvSpPr/>
          <p:nvPr/>
        </p:nvSpPr>
        <p:spPr>
          <a:xfrm>
            <a:off x="866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3"/>
          <p:cNvSpPr/>
          <p:nvPr/>
        </p:nvSpPr>
        <p:spPr>
          <a:xfrm>
            <a:off x="866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3"/>
          <p:cNvSpPr txBox="1"/>
          <p:nvPr/>
        </p:nvSpPr>
        <p:spPr>
          <a:xfrm>
            <a:off x="7181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Indeks biaya material baja 5 tahun lalu adalah 150, dan saat ini adalah 225. Jika biaya baja 5 tahun lalu Rp 400 Juta, berapakah estimasi biaya saat ini?</a:t>
            </a:r>
            <a:endParaRPr/>
          </a:p>
        </p:txBody>
      </p:sp>
      <p:sp>
        <p:nvSpPr>
          <p:cNvPr id="444" name="Google Shape;444;p23"/>
          <p:cNvSpPr/>
          <p:nvPr/>
        </p:nvSpPr>
        <p:spPr>
          <a:xfrm>
            <a:off x="6581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23"/>
          <p:cNvSpPr/>
          <p:nvPr/>
        </p:nvSpPr>
        <p:spPr>
          <a:xfrm>
            <a:off x="6581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3"/>
          <p:cNvSpPr/>
          <p:nvPr/>
        </p:nvSpPr>
        <p:spPr>
          <a:xfrm>
            <a:off x="6581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3"/>
          <p:cNvSpPr/>
          <p:nvPr/>
        </p:nvSpPr>
        <p:spPr>
          <a:xfrm>
            <a:off x="6581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23"/>
          <p:cNvSpPr/>
          <p:nvPr/>
        </p:nvSpPr>
        <p:spPr>
          <a:xfrm>
            <a:off x="866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49" name="Google Shape;449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23"/>
          <p:cNvSpPr txBox="1"/>
          <p:nvPr/>
        </p:nvSpPr>
        <p:spPr>
          <a:xfrm>
            <a:off x="1438275" y="3843325"/>
            <a:ext cx="1323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Indeks Biaya</a:t>
            </a:r>
            <a:endParaRPr/>
          </a:p>
        </p:txBody>
      </p:sp>
      <p:sp>
        <p:nvSpPr>
          <p:cNvPr id="451" name="Google Shape;451;p23"/>
          <p:cNvSpPr/>
          <p:nvPr/>
        </p:nvSpPr>
        <p:spPr>
          <a:xfrm>
            <a:off x="866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52" name="Google Shape;452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23"/>
          <p:cNvSpPr txBox="1"/>
          <p:nvPr/>
        </p:nvSpPr>
        <p:spPr>
          <a:xfrm>
            <a:off x="1438275" y="4471987"/>
            <a:ext cx="188595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Penentuan Kapasitas</a:t>
            </a:r>
            <a:endParaRPr/>
          </a:p>
        </p:txBody>
      </p:sp>
      <p:sp>
        <p:nvSpPr>
          <p:cNvPr id="454" name="Google Shape;454;p23"/>
          <p:cNvSpPr/>
          <p:nvPr/>
        </p:nvSpPr>
        <p:spPr>
          <a:xfrm>
            <a:off x="866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55" name="Google Shape;455;p2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23"/>
          <p:cNvSpPr txBox="1"/>
          <p:nvPr/>
        </p:nvSpPr>
        <p:spPr>
          <a:xfrm>
            <a:off x="1438275" y="5100637"/>
            <a:ext cx="126682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Segmentasi</a:t>
            </a:r>
            <a:endParaRPr/>
          </a:p>
        </p:txBody>
      </p:sp>
      <p:sp>
        <p:nvSpPr>
          <p:cNvPr id="457" name="Google Shape;457;p23"/>
          <p:cNvSpPr/>
          <p:nvPr/>
        </p:nvSpPr>
        <p:spPr>
          <a:xfrm>
            <a:off x="866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58" name="Google Shape;458;p2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23"/>
          <p:cNvSpPr txBox="1"/>
          <p:nvPr/>
        </p:nvSpPr>
        <p:spPr>
          <a:xfrm>
            <a:off x="1438275" y="5729287"/>
            <a:ext cx="103822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Per-Unit</a:t>
            </a:r>
            <a:endParaRPr/>
          </a:p>
        </p:txBody>
      </p:sp>
      <p:sp>
        <p:nvSpPr>
          <p:cNvPr id="460" name="Google Shape;460;p23"/>
          <p:cNvSpPr/>
          <p:nvPr/>
        </p:nvSpPr>
        <p:spPr>
          <a:xfrm>
            <a:off x="6581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61" name="Google Shape;461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23"/>
          <p:cNvSpPr txBox="1"/>
          <p:nvPr/>
        </p:nvSpPr>
        <p:spPr>
          <a:xfrm>
            <a:off x="7153275" y="3843325"/>
            <a:ext cx="10836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Rp 500 Juta</a:t>
            </a:r>
            <a:endParaRPr/>
          </a:p>
        </p:txBody>
      </p:sp>
      <p:sp>
        <p:nvSpPr>
          <p:cNvPr id="463" name="Google Shape;463;p23"/>
          <p:cNvSpPr/>
          <p:nvPr/>
        </p:nvSpPr>
        <p:spPr>
          <a:xfrm>
            <a:off x="6581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64" name="Google Shape;464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3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23"/>
          <p:cNvSpPr txBox="1"/>
          <p:nvPr/>
        </p:nvSpPr>
        <p:spPr>
          <a:xfrm>
            <a:off x="7153275" y="4471975"/>
            <a:ext cx="12198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Rp 600 Juta</a:t>
            </a:r>
            <a:endParaRPr/>
          </a:p>
        </p:txBody>
      </p:sp>
      <p:sp>
        <p:nvSpPr>
          <p:cNvPr id="466" name="Google Shape;466;p23"/>
          <p:cNvSpPr/>
          <p:nvPr/>
        </p:nvSpPr>
        <p:spPr>
          <a:xfrm>
            <a:off x="6581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67" name="Google Shape;467;p2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43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23"/>
          <p:cNvSpPr txBox="1"/>
          <p:nvPr/>
        </p:nvSpPr>
        <p:spPr>
          <a:xfrm>
            <a:off x="7153275" y="5100625"/>
            <a:ext cx="10836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Rp 750 Juta</a:t>
            </a:r>
            <a:endParaRPr/>
          </a:p>
        </p:txBody>
      </p:sp>
      <p:sp>
        <p:nvSpPr>
          <p:cNvPr id="469" name="Google Shape;469;p23"/>
          <p:cNvSpPr/>
          <p:nvPr/>
        </p:nvSpPr>
        <p:spPr>
          <a:xfrm>
            <a:off x="6581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70" name="Google Shape;470;p2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23"/>
          <p:cNvSpPr txBox="1"/>
          <p:nvPr/>
        </p:nvSpPr>
        <p:spPr>
          <a:xfrm>
            <a:off x="7153275" y="5729275"/>
            <a:ext cx="11742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Rp 800 Juta</a:t>
            </a:r>
            <a:endParaRPr/>
          </a:p>
        </p:txBody>
      </p:sp>
      <p:sp>
        <p:nvSpPr>
          <p:cNvPr id="472" name="Google Shape;472;p23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15 - 16</a:t>
            </a:r>
            <a:endParaRPr/>
          </a:p>
        </p:txBody>
      </p:sp>
      <p:sp>
        <p:nvSpPr>
          <p:cNvPr id="473" name="Google Shape;473;p23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78" name="Google Shape;47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79" name="Google Shape;47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0" name="Google Shape;48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1" name="Google Shape;481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2" name="Google Shape;482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3" name="Google Shape;483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19750" y="-952500"/>
            <a:ext cx="38100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24"/>
          <p:cNvSpPr txBox="1"/>
          <p:nvPr/>
        </p:nvSpPr>
        <p:spPr>
          <a:xfrm>
            <a:off x="1466850" y="2200275"/>
            <a:ext cx="4143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Bagaimana seharusnya "konsekuensi tak berwujud" ditangani pada langkah memprediksi hasil untuk setiap alternatif?</a:t>
            </a:r>
            <a:endParaRPr/>
          </a:p>
        </p:txBody>
      </p:sp>
      <p:sp>
        <p:nvSpPr>
          <p:cNvPr id="485" name="Google Shape;485;p24"/>
          <p:cNvSpPr/>
          <p:nvPr/>
        </p:nvSpPr>
        <p:spPr>
          <a:xfrm>
            <a:off x="866775" y="34194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4"/>
          <p:cNvSpPr/>
          <p:nvPr/>
        </p:nvSpPr>
        <p:spPr>
          <a:xfrm>
            <a:off x="866775" y="4181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4"/>
          <p:cNvSpPr/>
          <p:nvPr/>
        </p:nvSpPr>
        <p:spPr>
          <a:xfrm>
            <a:off x="866775" y="481012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4"/>
          <p:cNvSpPr/>
          <p:nvPr/>
        </p:nvSpPr>
        <p:spPr>
          <a:xfrm>
            <a:off x="866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4"/>
          <p:cNvSpPr txBox="1"/>
          <p:nvPr/>
        </p:nvSpPr>
        <p:spPr>
          <a:xfrm>
            <a:off x="7181850" y="2200275"/>
            <a:ext cx="4143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Kriteria ekonomi "Memaksimalkan selisih antara output dan input (Keuntungan)" diterapkan untuk menyelesaikan masalah di mana...</a:t>
            </a:r>
            <a:endParaRPr/>
          </a:p>
        </p:txBody>
      </p:sp>
      <p:sp>
        <p:nvSpPr>
          <p:cNvPr id="490" name="Google Shape;490;p24"/>
          <p:cNvSpPr/>
          <p:nvPr/>
        </p:nvSpPr>
        <p:spPr>
          <a:xfrm>
            <a:off x="6581775" y="355282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24"/>
          <p:cNvSpPr/>
          <p:nvPr/>
        </p:nvSpPr>
        <p:spPr>
          <a:xfrm>
            <a:off x="6581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24"/>
          <p:cNvSpPr/>
          <p:nvPr/>
        </p:nvSpPr>
        <p:spPr>
          <a:xfrm>
            <a:off x="6581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4"/>
          <p:cNvSpPr/>
          <p:nvPr/>
        </p:nvSpPr>
        <p:spPr>
          <a:xfrm>
            <a:off x="6581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24"/>
          <p:cNvSpPr/>
          <p:nvPr/>
        </p:nvSpPr>
        <p:spPr>
          <a:xfrm>
            <a:off x="866775" y="4057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95" name="Google Shape;495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6099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24"/>
          <p:cNvSpPr txBox="1"/>
          <p:nvPr/>
        </p:nvSpPr>
        <p:spPr>
          <a:xfrm>
            <a:off x="1438275" y="35433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Diabaikan sepenuhnya agar perhitungan matematis tidak bias.</a:t>
            </a:r>
            <a:endParaRPr/>
          </a:p>
        </p:txBody>
      </p:sp>
      <p:sp>
        <p:nvSpPr>
          <p:cNvPr id="497" name="Google Shape;497;p24"/>
          <p:cNvSpPr/>
          <p:nvPr/>
        </p:nvSpPr>
        <p:spPr>
          <a:xfrm>
            <a:off x="866775" y="4686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98" name="Google Shape;498;p2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305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24"/>
          <p:cNvSpPr txBox="1"/>
          <p:nvPr/>
        </p:nvSpPr>
        <p:spPr>
          <a:xfrm>
            <a:off x="1438275" y="4338625"/>
            <a:ext cx="39813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Dikonversi secara kasar menjadi angka uang (moneter).</a:t>
            </a:r>
            <a:endParaRPr/>
          </a:p>
        </p:txBody>
      </p:sp>
      <p:sp>
        <p:nvSpPr>
          <p:cNvPr id="500" name="Google Shape;500;p24"/>
          <p:cNvSpPr/>
          <p:nvPr/>
        </p:nvSpPr>
        <p:spPr>
          <a:xfrm>
            <a:off x="866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01" name="Google Shape;501;p2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500062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24"/>
          <p:cNvSpPr txBox="1"/>
          <p:nvPr/>
        </p:nvSpPr>
        <p:spPr>
          <a:xfrm>
            <a:off x="1438275" y="493395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Dicatat namun disisihkan, lalu dipertimbangkan secara kualitatif pada langkah keputusan akhir.</a:t>
            </a:r>
            <a:endParaRPr/>
          </a:p>
        </p:txBody>
      </p:sp>
      <p:sp>
        <p:nvSpPr>
          <p:cNvPr id="503" name="Google Shape;503;p24"/>
          <p:cNvSpPr/>
          <p:nvPr/>
        </p:nvSpPr>
        <p:spPr>
          <a:xfrm>
            <a:off x="866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04" name="Google Shape;504;p2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24"/>
          <p:cNvSpPr txBox="1"/>
          <p:nvPr/>
        </p:nvSpPr>
        <p:spPr>
          <a:xfrm>
            <a:off x="1438275" y="5729275"/>
            <a:ext cx="32607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Dihitung sebagai bagian dari biaya peluang.</a:t>
            </a:r>
            <a:endParaRPr/>
          </a:p>
        </p:txBody>
      </p:sp>
      <p:sp>
        <p:nvSpPr>
          <p:cNvPr id="506" name="Google Shape;506;p24"/>
          <p:cNvSpPr/>
          <p:nvPr/>
        </p:nvSpPr>
        <p:spPr>
          <a:xfrm>
            <a:off x="6581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07" name="Google Shape;507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74332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24"/>
          <p:cNvSpPr txBox="1"/>
          <p:nvPr/>
        </p:nvSpPr>
        <p:spPr>
          <a:xfrm>
            <a:off x="7153275" y="367665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Baik Input (Biaya) maupun Output (Manfaat) tidak tetap dan dapat bervariasi.</a:t>
            </a:r>
            <a:endParaRPr/>
          </a:p>
        </p:txBody>
      </p:sp>
      <p:sp>
        <p:nvSpPr>
          <p:cNvPr id="509" name="Google Shape;509;p24"/>
          <p:cNvSpPr/>
          <p:nvPr/>
        </p:nvSpPr>
        <p:spPr>
          <a:xfrm>
            <a:off x="6581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10" name="Google Shape;510;p2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3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24"/>
          <p:cNvSpPr txBox="1"/>
          <p:nvPr/>
        </p:nvSpPr>
        <p:spPr>
          <a:xfrm>
            <a:off x="7153275" y="4471975"/>
            <a:ext cx="40500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Input anggaran ditetapkan namun target output fleksibel.</a:t>
            </a:r>
            <a:endParaRPr/>
          </a:p>
        </p:txBody>
      </p:sp>
      <p:sp>
        <p:nvSpPr>
          <p:cNvPr id="512" name="Google Shape;512;p24"/>
          <p:cNvSpPr/>
          <p:nvPr/>
        </p:nvSpPr>
        <p:spPr>
          <a:xfrm>
            <a:off x="6581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13" name="Google Shape;513;p2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43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24"/>
          <p:cNvSpPr txBox="1"/>
          <p:nvPr/>
        </p:nvSpPr>
        <p:spPr>
          <a:xfrm>
            <a:off x="7153275" y="5100625"/>
            <a:ext cx="41433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Hanya ada satu pilihan alternatif (tidak melakukan apa pun).</a:t>
            </a:r>
            <a:endParaRPr/>
          </a:p>
        </p:txBody>
      </p:sp>
      <p:sp>
        <p:nvSpPr>
          <p:cNvPr id="515" name="Google Shape;515;p24"/>
          <p:cNvSpPr/>
          <p:nvPr/>
        </p:nvSpPr>
        <p:spPr>
          <a:xfrm>
            <a:off x="6581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16" name="Google Shape;516;p2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24"/>
          <p:cNvSpPr txBox="1"/>
          <p:nvPr/>
        </p:nvSpPr>
        <p:spPr>
          <a:xfrm>
            <a:off x="7153275" y="5729287"/>
            <a:ext cx="358140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Target output telah dikunci dan tidak bisa diturunkan.</a:t>
            </a:r>
            <a:endParaRPr/>
          </a:p>
        </p:txBody>
      </p:sp>
      <p:sp>
        <p:nvSpPr>
          <p:cNvPr id="518" name="Google Shape;518;p24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17 - 18</a:t>
            </a:r>
            <a:endParaRPr/>
          </a:p>
        </p:txBody>
      </p:sp>
      <p:sp>
        <p:nvSpPr>
          <p:cNvPr id="519" name="Google Shape;519;p24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24" name="Google Shape;52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5" name="Google Shape;52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6" name="Google Shape;526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7" name="Google Shape;527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8" name="Google Shape;528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9" name="Google Shape;529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62250" y="2381250"/>
            <a:ext cx="47625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25"/>
          <p:cNvSpPr txBox="1"/>
          <p:nvPr/>
        </p:nvSpPr>
        <p:spPr>
          <a:xfrm>
            <a:off x="1466850" y="2200275"/>
            <a:ext cx="4143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Langkah terakhir dalam kerangka pengambilan keputusan rasional adalah melakukan audit. Apa tujuan utamanya?</a:t>
            </a:r>
            <a:endParaRPr/>
          </a:p>
        </p:txBody>
      </p:sp>
      <p:sp>
        <p:nvSpPr>
          <p:cNvPr id="531" name="Google Shape;531;p25"/>
          <p:cNvSpPr/>
          <p:nvPr/>
        </p:nvSpPr>
        <p:spPr>
          <a:xfrm>
            <a:off x="866775" y="3219450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25"/>
          <p:cNvSpPr/>
          <p:nvPr/>
        </p:nvSpPr>
        <p:spPr>
          <a:xfrm>
            <a:off x="866775" y="3848100"/>
            <a:ext cx="4743450" cy="847725"/>
          </a:xfrm>
          <a:prstGeom prst="roundRect">
            <a:avLst>
              <a:gd fmla="val 8988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25"/>
          <p:cNvSpPr/>
          <p:nvPr/>
        </p:nvSpPr>
        <p:spPr>
          <a:xfrm>
            <a:off x="866775" y="481012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25"/>
          <p:cNvSpPr/>
          <p:nvPr/>
        </p:nvSpPr>
        <p:spPr>
          <a:xfrm>
            <a:off x="866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25"/>
          <p:cNvSpPr txBox="1"/>
          <p:nvPr/>
        </p:nvSpPr>
        <p:spPr>
          <a:xfrm>
            <a:off x="7181850" y="2200275"/>
            <a:ext cx="4143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Manakah pernyataan yang secara akurat membedakan Biaya Rata-rata dan Biaya Marginal?</a:t>
            </a:r>
            <a:endParaRPr/>
          </a:p>
        </p:txBody>
      </p:sp>
      <p:sp>
        <p:nvSpPr>
          <p:cNvPr id="536" name="Google Shape;536;p25"/>
          <p:cNvSpPr/>
          <p:nvPr/>
        </p:nvSpPr>
        <p:spPr>
          <a:xfrm>
            <a:off x="6581775" y="31527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25"/>
          <p:cNvSpPr/>
          <p:nvPr/>
        </p:nvSpPr>
        <p:spPr>
          <a:xfrm>
            <a:off x="6581775" y="39147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25"/>
          <p:cNvSpPr/>
          <p:nvPr/>
        </p:nvSpPr>
        <p:spPr>
          <a:xfrm>
            <a:off x="6581775" y="46767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25"/>
          <p:cNvSpPr/>
          <p:nvPr/>
        </p:nvSpPr>
        <p:spPr>
          <a:xfrm>
            <a:off x="6581775" y="54387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25"/>
          <p:cNvSpPr/>
          <p:nvPr/>
        </p:nvSpPr>
        <p:spPr>
          <a:xfrm>
            <a:off x="866775" y="372427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41" name="Google Shape;541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3432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25"/>
          <p:cNvSpPr txBox="1"/>
          <p:nvPr/>
        </p:nvSpPr>
        <p:spPr>
          <a:xfrm>
            <a:off x="1438275" y="3376612"/>
            <a:ext cx="363855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Menemukan kesalahan pekerja untuk evaluasi kinerja.</a:t>
            </a:r>
            <a:endParaRPr/>
          </a:p>
        </p:txBody>
      </p:sp>
      <p:sp>
        <p:nvSpPr>
          <p:cNvPr id="543" name="Google Shape;543;p25"/>
          <p:cNvSpPr/>
          <p:nvPr/>
        </p:nvSpPr>
        <p:spPr>
          <a:xfrm>
            <a:off x="866775" y="4686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44" name="Google Shape;544;p2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138612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25"/>
          <p:cNvSpPr txBox="1"/>
          <p:nvPr/>
        </p:nvSpPr>
        <p:spPr>
          <a:xfrm>
            <a:off x="1438275" y="3971925"/>
            <a:ext cx="40100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Membandingkan hasil aktual dengan prediksi awal untuk memastikan manfaat terwujud dan memperbaiki analisis mendatang.</a:t>
            </a:r>
            <a:endParaRPr/>
          </a:p>
        </p:txBody>
      </p:sp>
      <p:sp>
        <p:nvSpPr>
          <p:cNvPr id="546" name="Google Shape;546;p25"/>
          <p:cNvSpPr/>
          <p:nvPr/>
        </p:nvSpPr>
        <p:spPr>
          <a:xfrm>
            <a:off x="866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47" name="Google Shape;547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500062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25"/>
          <p:cNvSpPr txBox="1"/>
          <p:nvPr/>
        </p:nvSpPr>
        <p:spPr>
          <a:xfrm>
            <a:off x="1438275" y="493395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Merombak ulang semua estimasi biaya menjadi lebih mahal.</a:t>
            </a:r>
            <a:endParaRPr/>
          </a:p>
        </p:txBody>
      </p:sp>
      <p:sp>
        <p:nvSpPr>
          <p:cNvPr id="549" name="Google Shape;549;p25"/>
          <p:cNvSpPr/>
          <p:nvPr/>
        </p:nvSpPr>
        <p:spPr>
          <a:xfrm>
            <a:off x="866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50" name="Google Shape;550;p2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25"/>
          <p:cNvSpPr txBox="1"/>
          <p:nvPr/>
        </p:nvSpPr>
        <p:spPr>
          <a:xfrm>
            <a:off x="1438275" y="5729287"/>
            <a:ext cx="271462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Mencari sumber data ekstra-pasar baru.</a:t>
            </a:r>
            <a:endParaRPr/>
          </a:p>
        </p:txBody>
      </p:sp>
      <p:sp>
        <p:nvSpPr>
          <p:cNvPr id="552" name="Google Shape;552;p25"/>
          <p:cNvSpPr/>
          <p:nvPr/>
        </p:nvSpPr>
        <p:spPr>
          <a:xfrm>
            <a:off x="6581775" y="3790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53" name="Google Shape;553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3432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25"/>
          <p:cNvSpPr txBox="1"/>
          <p:nvPr/>
        </p:nvSpPr>
        <p:spPr>
          <a:xfrm>
            <a:off x="7153275" y="32766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Keduanya sama-sama membagi total pengeluaran dengan total unit.</a:t>
            </a:r>
            <a:endParaRPr/>
          </a:p>
        </p:txBody>
      </p:sp>
      <p:sp>
        <p:nvSpPr>
          <p:cNvPr id="555" name="Google Shape;555;p25"/>
          <p:cNvSpPr/>
          <p:nvPr/>
        </p:nvSpPr>
        <p:spPr>
          <a:xfrm>
            <a:off x="6581775" y="4552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56" name="Google Shape;556;p2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743700" y="41052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25"/>
          <p:cNvSpPr txBox="1"/>
          <p:nvPr/>
        </p:nvSpPr>
        <p:spPr>
          <a:xfrm>
            <a:off x="7153275" y="40386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Rata-rata adalah biaya tenaga kerja, Marginal adalah biaya material.</a:t>
            </a:r>
            <a:endParaRPr/>
          </a:p>
        </p:txBody>
      </p:sp>
      <p:sp>
        <p:nvSpPr>
          <p:cNvPr id="558" name="Google Shape;558;p25"/>
          <p:cNvSpPr/>
          <p:nvPr/>
        </p:nvSpPr>
        <p:spPr>
          <a:xfrm>
            <a:off x="6581775" y="5314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59" name="Google Shape;559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43700" y="48672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25"/>
          <p:cNvSpPr txBox="1"/>
          <p:nvPr/>
        </p:nvSpPr>
        <p:spPr>
          <a:xfrm>
            <a:off x="7153275" y="48006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Rata-rata membagi total biaya dengan output; Marginal adalah biaya variabel untuk satu unit tambahan.</a:t>
            </a:r>
            <a:endParaRPr/>
          </a:p>
        </p:txBody>
      </p:sp>
      <p:sp>
        <p:nvSpPr>
          <p:cNvPr id="561" name="Google Shape;561;p25"/>
          <p:cNvSpPr/>
          <p:nvPr/>
        </p:nvSpPr>
        <p:spPr>
          <a:xfrm>
            <a:off x="6581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62" name="Google Shape;562;p2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6292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25"/>
          <p:cNvSpPr txBox="1"/>
          <p:nvPr/>
        </p:nvSpPr>
        <p:spPr>
          <a:xfrm>
            <a:off x="7153275" y="55626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Marginal memperhitungkan biaya tenggelam, Rata-rata tidak.</a:t>
            </a:r>
            <a:endParaRPr/>
          </a:p>
        </p:txBody>
      </p:sp>
      <p:sp>
        <p:nvSpPr>
          <p:cNvPr id="564" name="Google Shape;564;p25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19 - 20</a:t>
            </a:r>
            <a:endParaRPr/>
          </a:p>
        </p:txBody>
      </p:sp>
      <p:sp>
        <p:nvSpPr>
          <p:cNvPr id="565" name="Google Shape;565;p25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70" name="Google Shape;57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1" name="Google Shape;57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71600"/>
            <a:ext cx="11049000" cy="50101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72" name="Google Shape;572;p26"/>
          <p:cNvGraphicFramePr/>
          <p:nvPr/>
        </p:nvGraphicFramePr>
        <p:xfrm>
          <a:off x="771525" y="15716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{41C0264F-4548-4D91-8E21-BE9FB092945A}</a:tableStyleId>
              </a:tblPr>
              <a:tblGrid>
                <a:gridCol w="571500"/>
                <a:gridCol w="942975"/>
                <a:gridCol w="3619500"/>
              </a:tblGrid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0F172A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No.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0F172A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Jawaban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0F172A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Keterangan Singkat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Masalah tingkat menengah &amp; aspek ekonomi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Alokasi overhead (masa lalu) bisa menyesatkan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3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Status quo ("tidak melakukan apa pun")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4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Anggaran tetap = maksimalkan hasil/output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5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Biaya Peluang (Opportunity Cost)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6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Biaya Tenggelam (Sunk Cost)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7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Biaya variabel satu unit tambahan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8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Biaya Pembukuan (Book Cost) / Non-tunai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9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Fase ini "mengunci" 70-90% total biaya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Perkiraan Kasar (-30% s.d. +60%)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73" name="Google Shape;573;p26"/>
          <p:cNvGraphicFramePr/>
          <p:nvPr/>
        </p:nvGraphicFramePr>
        <p:xfrm>
          <a:off x="6286500" y="15716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{41C0264F-4548-4D91-8E21-BE9FB092945A}</a:tableStyleId>
              </a:tblPr>
              <a:tblGrid>
                <a:gridCol w="571500"/>
                <a:gridCol w="942975"/>
                <a:gridCol w="3619500"/>
              </a:tblGrid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0F172A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No.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0F172A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Jawaban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0F172A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Keterangan Singkat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Model Segmentasi (WBS)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12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Model Penentuan Kapasitas (Eksponen)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13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Kurva Pembelajaran (Learning Curve)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14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Moral &amp; kepuasan pekerja (Intangible)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15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Model Per-Unit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16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Rp 400 Jt x (225 / 150) = Rp 600 Juta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17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Dicatat &amp; dipertimbangkan pada langkah akhir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18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Input dan Output bebas bervariasi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19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Membandingkan aktual vs prediksi awal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25" u="none" cap="none" strike="noStrike">
                          <a:solidFill>
                            <a:srgbClr val="2563EB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25" u="none" cap="none" strike="noStrike">
                          <a:solidFill>
                            <a:srgbClr val="475569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Rata-rata = Total/Output; Marginal = Tambahan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74" name="Google Shape;574;p26"/>
          <p:cNvSpPr/>
          <p:nvPr/>
        </p:nvSpPr>
        <p:spPr>
          <a:xfrm>
            <a:off x="771525" y="19859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26"/>
          <p:cNvSpPr/>
          <p:nvPr/>
        </p:nvSpPr>
        <p:spPr>
          <a:xfrm>
            <a:off x="1343025" y="19859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26"/>
          <p:cNvSpPr/>
          <p:nvPr/>
        </p:nvSpPr>
        <p:spPr>
          <a:xfrm>
            <a:off x="2286000" y="19859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26"/>
          <p:cNvSpPr/>
          <p:nvPr/>
        </p:nvSpPr>
        <p:spPr>
          <a:xfrm>
            <a:off x="6286500" y="19859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26"/>
          <p:cNvSpPr/>
          <p:nvPr/>
        </p:nvSpPr>
        <p:spPr>
          <a:xfrm>
            <a:off x="6858000" y="19859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6"/>
          <p:cNvSpPr/>
          <p:nvPr/>
        </p:nvSpPr>
        <p:spPr>
          <a:xfrm>
            <a:off x="7800975" y="19859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6"/>
          <p:cNvSpPr/>
          <p:nvPr/>
        </p:nvSpPr>
        <p:spPr>
          <a:xfrm>
            <a:off x="771525" y="24050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6"/>
          <p:cNvSpPr/>
          <p:nvPr/>
        </p:nvSpPr>
        <p:spPr>
          <a:xfrm>
            <a:off x="1343025" y="24050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6"/>
          <p:cNvSpPr/>
          <p:nvPr/>
        </p:nvSpPr>
        <p:spPr>
          <a:xfrm>
            <a:off x="2286000" y="24050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26"/>
          <p:cNvSpPr/>
          <p:nvPr/>
        </p:nvSpPr>
        <p:spPr>
          <a:xfrm>
            <a:off x="771525" y="28241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6"/>
          <p:cNvSpPr/>
          <p:nvPr/>
        </p:nvSpPr>
        <p:spPr>
          <a:xfrm>
            <a:off x="1343025" y="28241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6"/>
          <p:cNvSpPr/>
          <p:nvPr/>
        </p:nvSpPr>
        <p:spPr>
          <a:xfrm>
            <a:off x="2286000" y="28241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6"/>
          <p:cNvSpPr/>
          <p:nvPr/>
        </p:nvSpPr>
        <p:spPr>
          <a:xfrm>
            <a:off x="771525" y="32432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6"/>
          <p:cNvSpPr/>
          <p:nvPr/>
        </p:nvSpPr>
        <p:spPr>
          <a:xfrm>
            <a:off x="1343025" y="32432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6"/>
          <p:cNvSpPr/>
          <p:nvPr/>
        </p:nvSpPr>
        <p:spPr>
          <a:xfrm>
            <a:off x="2286000" y="32432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26"/>
          <p:cNvSpPr/>
          <p:nvPr/>
        </p:nvSpPr>
        <p:spPr>
          <a:xfrm>
            <a:off x="771525" y="36623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6"/>
          <p:cNvSpPr/>
          <p:nvPr/>
        </p:nvSpPr>
        <p:spPr>
          <a:xfrm>
            <a:off x="1343025" y="36623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6"/>
          <p:cNvSpPr/>
          <p:nvPr/>
        </p:nvSpPr>
        <p:spPr>
          <a:xfrm>
            <a:off x="2286000" y="36623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6"/>
          <p:cNvSpPr/>
          <p:nvPr/>
        </p:nvSpPr>
        <p:spPr>
          <a:xfrm>
            <a:off x="771525" y="40814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26"/>
          <p:cNvSpPr/>
          <p:nvPr/>
        </p:nvSpPr>
        <p:spPr>
          <a:xfrm>
            <a:off x="1343025" y="40814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26"/>
          <p:cNvSpPr/>
          <p:nvPr/>
        </p:nvSpPr>
        <p:spPr>
          <a:xfrm>
            <a:off x="2286000" y="40814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6"/>
          <p:cNvSpPr/>
          <p:nvPr/>
        </p:nvSpPr>
        <p:spPr>
          <a:xfrm>
            <a:off x="771525" y="45005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6"/>
          <p:cNvSpPr/>
          <p:nvPr/>
        </p:nvSpPr>
        <p:spPr>
          <a:xfrm>
            <a:off x="1343025" y="45005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26"/>
          <p:cNvSpPr/>
          <p:nvPr/>
        </p:nvSpPr>
        <p:spPr>
          <a:xfrm>
            <a:off x="2286000" y="45005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26"/>
          <p:cNvSpPr/>
          <p:nvPr/>
        </p:nvSpPr>
        <p:spPr>
          <a:xfrm>
            <a:off x="771525" y="49196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26"/>
          <p:cNvSpPr/>
          <p:nvPr/>
        </p:nvSpPr>
        <p:spPr>
          <a:xfrm>
            <a:off x="1343025" y="49196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6"/>
          <p:cNvSpPr/>
          <p:nvPr/>
        </p:nvSpPr>
        <p:spPr>
          <a:xfrm>
            <a:off x="2286000" y="49196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6"/>
          <p:cNvSpPr/>
          <p:nvPr/>
        </p:nvSpPr>
        <p:spPr>
          <a:xfrm>
            <a:off x="771525" y="53387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6"/>
          <p:cNvSpPr/>
          <p:nvPr/>
        </p:nvSpPr>
        <p:spPr>
          <a:xfrm>
            <a:off x="1343025" y="53387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6"/>
          <p:cNvSpPr/>
          <p:nvPr/>
        </p:nvSpPr>
        <p:spPr>
          <a:xfrm>
            <a:off x="2286000" y="53387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26"/>
          <p:cNvSpPr/>
          <p:nvPr/>
        </p:nvSpPr>
        <p:spPr>
          <a:xfrm>
            <a:off x="771525" y="57578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26"/>
          <p:cNvSpPr/>
          <p:nvPr/>
        </p:nvSpPr>
        <p:spPr>
          <a:xfrm>
            <a:off x="1343025" y="57578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26"/>
          <p:cNvSpPr/>
          <p:nvPr/>
        </p:nvSpPr>
        <p:spPr>
          <a:xfrm>
            <a:off x="2286000" y="57578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6"/>
          <p:cNvSpPr/>
          <p:nvPr/>
        </p:nvSpPr>
        <p:spPr>
          <a:xfrm>
            <a:off x="6286500" y="24050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26"/>
          <p:cNvSpPr/>
          <p:nvPr/>
        </p:nvSpPr>
        <p:spPr>
          <a:xfrm>
            <a:off x="6858000" y="24050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6"/>
          <p:cNvSpPr/>
          <p:nvPr/>
        </p:nvSpPr>
        <p:spPr>
          <a:xfrm>
            <a:off x="7800975" y="24050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6"/>
          <p:cNvSpPr/>
          <p:nvPr/>
        </p:nvSpPr>
        <p:spPr>
          <a:xfrm>
            <a:off x="6286500" y="28241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6"/>
          <p:cNvSpPr/>
          <p:nvPr/>
        </p:nvSpPr>
        <p:spPr>
          <a:xfrm>
            <a:off x="6858000" y="28241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26"/>
          <p:cNvSpPr/>
          <p:nvPr/>
        </p:nvSpPr>
        <p:spPr>
          <a:xfrm>
            <a:off x="7800975" y="28241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26"/>
          <p:cNvSpPr/>
          <p:nvPr/>
        </p:nvSpPr>
        <p:spPr>
          <a:xfrm>
            <a:off x="6286500" y="32432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26"/>
          <p:cNvSpPr/>
          <p:nvPr/>
        </p:nvSpPr>
        <p:spPr>
          <a:xfrm>
            <a:off x="6858000" y="32432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26"/>
          <p:cNvSpPr/>
          <p:nvPr/>
        </p:nvSpPr>
        <p:spPr>
          <a:xfrm>
            <a:off x="7800975" y="32432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6"/>
          <p:cNvSpPr/>
          <p:nvPr/>
        </p:nvSpPr>
        <p:spPr>
          <a:xfrm>
            <a:off x="6286500" y="36623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6"/>
          <p:cNvSpPr/>
          <p:nvPr/>
        </p:nvSpPr>
        <p:spPr>
          <a:xfrm>
            <a:off x="6858000" y="36623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26"/>
          <p:cNvSpPr/>
          <p:nvPr/>
        </p:nvSpPr>
        <p:spPr>
          <a:xfrm>
            <a:off x="7800975" y="36623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6"/>
          <p:cNvSpPr/>
          <p:nvPr/>
        </p:nvSpPr>
        <p:spPr>
          <a:xfrm>
            <a:off x="6286500" y="40814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26"/>
          <p:cNvSpPr/>
          <p:nvPr/>
        </p:nvSpPr>
        <p:spPr>
          <a:xfrm>
            <a:off x="6858000" y="40814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6"/>
          <p:cNvSpPr/>
          <p:nvPr/>
        </p:nvSpPr>
        <p:spPr>
          <a:xfrm>
            <a:off x="7800975" y="40814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26"/>
          <p:cNvSpPr/>
          <p:nvPr/>
        </p:nvSpPr>
        <p:spPr>
          <a:xfrm>
            <a:off x="6286500" y="45005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26"/>
          <p:cNvSpPr/>
          <p:nvPr/>
        </p:nvSpPr>
        <p:spPr>
          <a:xfrm>
            <a:off x="6858000" y="45005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26"/>
          <p:cNvSpPr/>
          <p:nvPr/>
        </p:nvSpPr>
        <p:spPr>
          <a:xfrm>
            <a:off x="7800975" y="45005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6"/>
          <p:cNvSpPr/>
          <p:nvPr/>
        </p:nvSpPr>
        <p:spPr>
          <a:xfrm>
            <a:off x="6286500" y="49196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6"/>
          <p:cNvSpPr/>
          <p:nvPr/>
        </p:nvSpPr>
        <p:spPr>
          <a:xfrm>
            <a:off x="6858000" y="49196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6"/>
          <p:cNvSpPr/>
          <p:nvPr/>
        </p:nvSpPr>
        <p:spPr>
          <a:xfrm>
            <a:off x="7800975" y="49196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6"/>
          <p:cNvSpPr/>
          <p:nvPr/>
        </p:nvSpPr>
        <p:spPr>
          <a:xfrm>
            <a:off x="6286500" y="53387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26"/>
          <p:cNvSpPr/>
          <p:nvPr/>
        </p:nvSpPr>
        <p:spPr>
          <a:xfrm>
            <a:off x="6858000" y="53387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6"/>
          <p:cNvSpPr/>
          <p:nvPr/>
        </p:nvSpPr>
        <p:spPr>
          <a:xfrm>
            <a:off x="7800975" y="53387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26"/>
          <p:cNvSpPr/>
          <p:nvPr/>
        </p:nvSpPr>
        <p:spPr>
          <a:xfrm>
            <a:off x="6286500" y="5757862"/>
            <a:ext cx="571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26"/>
          <p:cNvSpPr/>
          <p:nvPr/>
        </p:nvSpPr>
        <p:spPr>
          <a:xfrm>
            <a:off x="6858000" y="5757862"/>
            <a:ext cx="942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26"/>
          <p:cNvSpPr/>
          <p:nvPr/>
        </p:nvSpPr>
        <p:spPr>
          <a:xfrm>
            <a:off x="7800975" y="5757862"/>
            <a:ext cx="361950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26"/>
          <p:cNvSpPr txBox="1"/>
          <p:nvPr/>
        </p:nvSpPr>
        <p:spPr>
          <a:xfrm>
            <a:off x="571500" y="47625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Kunci Jawaban</a:t>
            </a:r>
            <a:endParaRPr/>
          </a:p>
        </p:txBody>
      </p:sp>
      <p:sp>
        <p:nvSpPr>
          <p:cNvPr id="635" name="Google Shape;635;p26"/>
          <p:cNvSpPr/>
          <p:nvPr/>
        </p:nvSpPr>
        <p:spPr>
          <a:xfrm>
            <a:off x="571500" y="10668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4" name="Google Shape;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762000" y="1383506"/>
            <a:ext cx="4800600" cy="25598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Bagian 1: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2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 Kerangka Kerja Pengambilan Keputusan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762000" y="4133850"/>
            <a:ext cx="457200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Menguji pemahaman tentang 9 langkah pengambilan keputusan rasional, klasifikasi masalah, dan kriteria ekonomi dalam menentukan alternatif terbaik.</a:t>
            </a:r>
            <a:endParaRPr/>
          </a:p>
        </p:txBody>
      </p:sp>
      <p:pic>
        <p:nvPicPr>
          <p:cNvPr descr="image.png" id="97" name="Google Shape;9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2" name="Google Shape;1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64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64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6" name="Google Shape;10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7" name="Google Shape;107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19750" y="-952500"/>
            <a:ext cx="38100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/>
          <p:nvPr/>
        </p:nvSpPr>
        <p:spPr>
          <a:xfrm>
            <a:off x="1466850" y="2200275"/>
            <a:ext cx="4143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Tingkat masalah manakah yang merupakan fokus utama dari penerapan analisis ekonomi teknik?</a:t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866775" y="32289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866775" y="39909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866775" y="47529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/>
          <p:nvPr/>
        </p:nvSpPr>
        <p:spPr>
          <a:xfrm>
            <a:off x="866775" y="55149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7181850" y="2200275"/>
            <a:ext cx="4143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Dalam proses pengambilan keputusan, mengapa data akuntansi masa lalu harus digunakan secara hati-hati (misalnya dalam kasus outsourcing)?</a:t>
            </a:r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6581775" y="3162300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5"/>
          <p:cNvSpPr/>
          <p:nvPr/>
        </p:nvSpPr>
        <p:spPr>
          <a:xfrm>
            <a:off x="6581775" y="3924300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5"/>
          <p:cNvSpPr/>
          <p:nvPr/>
        </p:nvSpPr>
        <p:spPr>
          <a:xfrm>
            <a:off x="6581775" y="4686300"/>
            <a:ext cx="4743450" cy="847725"/>
          </a:xfrm>
          <a:prstGeom prst="roundRect">
            <a:avLst>
              <a:gd fmla="val 8988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6581775" y="56483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5"/>
          <p:cNvSpPr/>
          <p:nvPr/>
        </p:nvSpPr>
        <p:spPr>
          <a:xfrm>
            <a:off x="866775" y="38671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19" name="Google Shape;119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4194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1438275" y="33528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Masalah sederhana yang dapat diselesaikan dengan logika lugas.</a:t>
            </a:r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866775" y="46291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2" name="Google Shape;122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1814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1438275" y="41148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Masalah tingkat menengah dan aspek ekonomi dari masalah kompleks.</a:t>
            </a: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866775" y="53911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5" name="Google Shape;125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49434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/>
          <p:nvPr/>
        </p:nvSpPr>
        <p:spPr>
          <a:xfrm>
            <a:off x="1438275" y="48768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Masalah yang murni berkaitan dengan dinamika kekuasaan politik.</a:t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866775" y="61531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8" name="Google Shape;128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7054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 txBox="1"/>
          <p:nvPr/>
        </p:nvSpPr>
        <p:spPr>
          <a:xfrm>
            <a:off x="1438275" y="56388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Masalah yang tidak memerlukan pengorganisasian informasi formal.</a:t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6581775" y="380047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31" name="Google Shape;131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3528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5"/>
          <p:cNvSpPr txBox="1"/>
          <p:nvPr/>
        </p:nvSpPr>
        <p:spPr>
          <a:xfrm>
            <a:off x="7153275" y="3286125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Karena data akuntansi sering kali tidak memasukkan biaya bahan baku.</a:t>
            </a:r>
            <a:endParaRPr/>
          </a:p>
        </p:txBody>
      </p:sp>
      <p:sp>
        <p:nvSpPr>
          <p:cNvPr id="133" name="Google Shape;133;p15"/>
          <p:cNvSpPr/>
          <p:nvPr/>
        </p:nvSpPr>
        <p:spPr>
          <a:xfrm>
            <a:off x="6581775" y="456247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34" name="Google Shape;134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3700" y="41148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7153275" y="4048125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Karena tidak diakui sebagai data yang sah untuk prediksi masa depan.</a:t>
            </a:r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6581775" y="55245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37" name="Google Shape;137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743700" y="4976812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5"/>
          <p:cNvSpPr txBox="1"/>
          <p:nvPr/>
        </p:nvSpPr>
        <p:spPr>
          <a:xfrm>
            <a:off x="7153275" y="4810125"/>
            <a:ext cx="40100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Karena difokuskan pada kinerja masa lalu dan alokasi overhead-nya bisa menyesatkan perhitungan penghematan nyata.</a:t>
            </a:r>
            <a:endParaRPr/>
          </a:p>
        </p:txBody>
      </p:sp>
      <p:sp>
        <p:nvSpPr>
          <p:cNvPr id="139" name="Google Shape;139;p15"/>
          <p:cNvSpPr/>
          <p:nvPr/>
        </p:nvSpPr>
        <p:spPr>
          <a:xfrm>
            <a:off x="6581775" y="61531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40" name="Google Shape;140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7721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/>
          <p:nvPr/>
        </p:nvSpPr>
        <p:spPr>
          <a:xfrm>
            <a:off x="7153275" y="5805487"/>
            <a:ext cx="378142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Karena selalu mengabaikan depresiasi aset perusahaan.</a:t>
            </a:r>
            <a:endParaRPr/>
          </a:p>
        </p:txBody>
      </p:sp>
      <p:sp>
        <p:nvSpPr>
          <p:cNvPr id="142" name="Google Shape;142;p15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1 - 2</a:t>
            </a:r>
            <a:endParaRPr/>
          </a:p>
        </p:txBody>
      </p:sp>
      <p:sp>
        <p:nvSpPr>
          <p:cNvPr id="143" name="Google Shape;143;p15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8" name="Google Shape;14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9" name="Google Shape;14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0" name="Google Shape;15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1" name="Google Shape;15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2" name="Google Shape;152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3" name="Google Shape;153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62250" y="2381250"/>
            <a:ext cx="47625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6"/>
          <p:cNvSpPr txBox="1"/>
          <p:nvPr/>
        </p:nvSpPr>
        <p:spPr>
          <a:xfrm>
            <a:off x="1466850" y="2200275"/>
            <a:ext cx="4143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Dalam sembilan langkah pengambilan keputusan rasional, apa kesalahan umum yang sering terjadi pada langkah "Identifikasi alternatif yang layak"?</a:t>
            </a:r>
            <a:endParaRPr/>
          </a:p>
        </p:txBody>
      </p:sp>
      <p:sp>
        <p:nvSpPr>
          <p:cNvPr id="155" name="Google Shape;155;p16"/>
          <p:cNvSpPr/>
          <p:nvPr/>
        </p:nvSpPr>
        <p:spPr>
          <a:xfrm>
            <a:off x="866775" y="3419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866775" y="4048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866775" y="46767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6"/>
          <p:cNvSpPr/>
          <p:nvPr/>
        </p:nvSpPr>
        <p:spPr>
          <a:xfrm>
            <a:off x="866775" y="543877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6"/>
          <p:cNvSpPr txBox="1"/>
          <p:nvPr/>
        </p:nvSpPr>
        <p:spPr>
          <a:xfrm>
            <a:off x="7181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Jika seorang insinyur proyek memiliki anggaran tetap Rp 500 juta untuk merombak lini produksi, kriteria ekonomi apa yang paling tepat diterapkan?</a:t>
            </a:r>
            <a:endParaRPr/>
          </a:p>
        </p:txBody>
      </p:sp>
      <p:sp>
        <p:nvSpPr>
          <p:cNvPr id="160" name="Google Shape;160;p16"/>
          <p:cNvSpPr/>
          <p:nvPr/>
        </p:nvSpPr>
        <p:spPr>
          <a:xfrm>
            <a:off x="6581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6"/>
          <p:cNvSpPr/>
          <p:nvPr/>
        </p:nvSpPr>
        <p:spPr>
          <a:xfrm>
            <a:off x="6581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6"/>
          <p:cNvSpPr/>
          <p:nvPr/>
        </p:nvSpPr>
        <p:spPr>
          <a:xfrm>
            <a:off x="6581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6"/>
          <p:cNvSpPr/>
          <p:nvPr/>
        </p:nvSpPr>
        <p:spPr>
          <a:xfrm>
            <a:off x="6581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6"/>
          <p:cNvSpPr/>
          <p:nvPr/>
        </p:nvSpPr>
        <p:spPr>
          <a:xfrm>
            <a:off x="866775" y="3924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65" name="Google Shape;165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543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6"/>
          <p:cNvSpPr txBox="1"/>
          <p:nvPr/>
        </p:nvSpPr>
        <p:spPr>
          <a:xfrm>
            <a:off x="1438275" y="3576625"/>
            <a:ext cx="29337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Mengabaikan opini pekerja lapangan.</a:t>
            </a:r>
            <a:endParaRPr/>
          </a:p>
        </p:txBody>
      </p:sp>
      <p:sp>
        <p:nvSpPr>
          <p:cNvPr id="167" name="Google Shape;167;p16"/>
          <p:cNvSpPr/>
          <p:nvPr/>
        </p:nvSpPr>
        <p:spPr>
          <a:xfrm>
            <a:off x="866775" y="4552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68" name="Google Shape;168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171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6"/>
          <p:cNvSpPr txBox="1"/>
          <p:nvPr/>
        </p:nvSpPr>
        <p:spPr>
          <a:xfrm>
            <a:off x="1438275" y="4205287"/>
            <a:ext cx="293370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Terlalu cepat menyusun model matematika.</a:t>
            </a:r>
            <a:endParaRPr/>
          </a:p>
        </p:txBody>
      </p:sp>
      <p:sp>
        <p:nvSpPr>
          <p:cNvPr id="170" name="Google Shape;170;p16"/>
          <p:cNvSpPr/>
          <p:nvPr/>
        </p:nvSpPr>
        <p:spPr>
          <a:xfrm>
            <a:off x="866775" y="5314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1" name="Google Shape;171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48672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6"/>
          <p:cNvSpPr txBox="1"/>
          <p:nvPr/>
        </p:nvSpPr>
        <p:spPr>
          <a:xfrm>
            <a:off x="1438275" y="48006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Gagal mempertimbangkan alternatif "tidak melakukan apa pun" (status quo).</a:t>
            </a:r>
            <a:endParaRPr/>
          </a:p>
        </p:txBody>
      </p:sp>
      <p:sp>
        <p:nvSpPr>
          <p:cNvPr id="173" name="Google Shape;173;p16"/>
          <p:cNvSpPr/>
          <p:nvPr/>
        </p:nvSpPr>
        <p:spPr>
          <a:xfrm>
            <a:off x="866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4" name="Google Shape;174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6292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6"/>
          <p:cNvSpPr txBox="1"/>
          <p:nvPr/>
        </p:nvSpPr>
        <p:spPr>
          <a:xfrm>
            <a:off x="1438275" y="556260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Memasukkan alternatif yang secara teknologi belum memungkinkan.</a:t>
            </a:r>
            <a:endParaRPr/>
          </a:p>
        </p:txBody>
      </p:sp>
      <p:sp>
        <p:nvSpPr>
          <p:cNvPr id="176" name="Google Shape;176;p16"/>
          <p:cNvSpPr/>
          <p:nvPr/>
        </p:nvSpPr>
        <p:spPr>
          <a:xfrm>
            <a:off x="6581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7" name="Google Shape;177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6"/>
          <p:cNvSpPr txBox="1"/>
          <p:nvPr/>
        </p:nvSpPr>
        <p:spPr>
          <a:xfrm>
            <a:off x="7181850" y="3873451"/>
            <a:ext cx="21033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Meminimalkan biaya material.</a:t>
            </a:r>
            <a:endParaRPr/>
          </a:p>
        </p:txBody>
      </p:sp>
      <p:sp>
        <p:nvSpPr>
          <p:cNvPr id="179" name="Google Shape;179;p16"/>
          <p:cNvSpPr/>
          <p:nvPr/>
        </p:nvSpPr>
        <p:spPr>
          <a:xfrm>
            <a:off x="6581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80" name="Google Shape;180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3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6"/>
          <p:cNvSpPr txBox="1"/>
          <p:nvPr/>
        </p:nvSpPr>
        <p:spPr>
          <a:xfrm>
            <a:off x="7153275" y="4485450"/>
            <a:ext cx="34890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Memaksimalkan selisih antara output dan input.</a:t>
            </a:r>
            <a:endParaRPr/>
          </a:p>
        </p:txBody>
      </p:sp>
      <p:sp>
        <p:nvSpPr>
          <p:cNvPr id="182" name="Google Shape;182;p16"/>
          <p:cNvSpPr/>
          <p:nvPr/>
        </p:nvSpPr>
        <p:spPr>
          <a:xfrm>
            <a:off x="6581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83" name="Google Shape;183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43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6"/>
          <p:cNvSpPr txBox="1"/>
          <p:nvPr/>
        </p:nvSpPr>
        <p:spPr>
          <a:xfrm>
            <a:off x="7153275" y="5100637"/>
            <a:ext cx="314325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Meminimalkan input tenaga kerja keseluruhan.</a:t>
            </a:r>
            <a:endParaRPr/>
          </a:p>
        </p:txBody>
      </p:sp>
      <p:sp>
        <p:nvSpPr>
          <p:cNvPr id="185" name="Google Shape;185;p16"/>
          <p:cNvSpPr/>
          <p:nvPr/>
        </p:nvSpPr>
        <p:spPr>
          <a:xfrm>
            <a:off x="6581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86" name="Google Shape;186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6"/>
          <p:cNvSpPr txBox="1"/>
          <p:nvPr/>
        </p:nvSpPr>
        <p:spPr>
          <a:xfrm>
            <a:off x="7153275" y="5667378"/>
            <a:ext cx="377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Memaksimalkan manfaat atau hasil pencapaian (output).</a:t>
            </a:r>
            <a:endParaRPr/>
          </a:p>
        </p:txBody>
      </p:sp>
      <p:sp>
        <p:nvSpPr>
          <p:cNvPr id="188" name="Google Shape;188;p16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3 - 4</a:t>
            </a:r>
            <a:endParaRPr/>
          </a:p>
        </p:txBody>
      </p:sp>
      <p:sp>
        <p:nvSpPr>
          <p:cNvPr id="189" name="Google Shape;189;p16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4" name="Google Shape;19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5" name="Google Shape;19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6" name="Google Shape;19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19750" y="-952500"/>
            <a:ext cx="38100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7"/>
          <p:cNvSpPr txBox="1"/>
          <p:nvPr/>
        </p:nvSpPr>
        <p:spPr>
          <a:xfrm>
            <a:off x="1466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Keuntungan finansial yang terlewatkan karena sebuah perusahaan memilih untuk menggunakan gudangnya sendiri ketimbang menyewakannya ke pihak ketiga disebut sebagai...</a:t>
            </a:r>
            <a:endParaRPr/>
          </a:p>
        </p:txBody>
      </p:sp>
      <p:sp>
        <p:nvSpPr>
          <p:cNvPr id="201" name="Google Shape;201;p17"/>
          <p:cNvSpPr/>
          <p:nvPr/>
        </p:nvSpPr>
        <p:spPr>
          <a:xfrm>
            <a:off x="866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7"/>
          <p:cNvSpPr/>
          <p:nvPr/>
        </p:nvSpPr>
        <p:spPr>
          <a:xfrm>
            <a:off x="866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7"/>
          <p:cNvSpPr/>
          <p:nvPr/>
        </p:nvSpPr>
        <p:spPr>
          <a:xfrm>
            <a:off x="866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7"/>
          <p:cNvSpPr/>
          <p:nvPr/>
        </p:nvSpPr>
        <p:spPr>
          <a:xfrm>
            <a:off x="866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7"/>
          <p:cNvSpPr txBox="1"/>
          <p:nvPr/>
        </p:nvSpPr>
        <p:spPr>
          <a:xfrm>
            <a:off x="7181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Prinsip penting dalam analisis ekonomi teknik menyatakan bahwa uang yang telah dikeluarkan di masa lalu akibat keputusan lama harus diabaikan. Biaya ini dikenal dengan istilah:</a:t>
            </a:r>
            <a:endParaRPr/>
          </a:p>
        </p:txBody>
      </p:sp>
      <p:sp>
        <p:nvSpPr>
          <p:cNvPr id="206" name="Google Shape;206;p17"/>
          <p:cNvSpPr/>
          <p:nvPr/>
        </p:nvSpPr>
        <p:spPr>
          <a:xfrm>
            <a:off x="6581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7"/>
          <p:cNvSpPr/>
          <p:nvPr/>
        </p:nvSpPr>
        <p:spPr>
          <a:xfrm>
            <a:off x="6581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7"/>
          <p:cNvSpPr/>
          <p:nvPr/>
        </p:nvSpPr>
        <p:spPr>
          <a:xfrm>
            <a:off x="6581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7"/>
          <p:cNvSpPr/>
          <p:nvPr/>
        </p:nvSpPr>
        <p:spPr>
          <a:xfrm>
            <a:off x="6581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7"/>
          <p:cNvSpPr/>
          <p:nvPr/>
        </p:nvSpPr>
        <p:spPr>
          <a:xfrm>
            <a:off x="866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11" name="Google Shape;211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7"/>
          <p:cNvSpPr txBox="1"/>
          <p:nvPr/>
        </p:nvSpPr>
        <p:spPr>
          <a:xfrm>
            <a:off x="1438275" y="3843325"/>
            <a:ext cx="2280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Tenggelam (Sunk Cost)</a:t>
            </a:r>
            <a:endParaRPr/>
          </a:p>
        </p:txBody>
      </p:sp>
      <p:sp>
        <p:nvSpPr>
          <p:cNvPr id="213" name="Google Shape;213;p17"/>
          <p:cNvSpPr/>
          <p:nvPr/>
        </p:nvSpPr>
        <p:spPr>
          <a:xfrm>
            <a:off x="866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14" name="Google Shape;214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7"/>
          <p:cNvSpPr txBox="1"/>
          <p:nvPr/>
        </p:nvSpPr>
        <p:spPr>
          <a:xfrm>
            <a:off x="1438275" y="4471975"/>
            <a:ext cx="27165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Peluang (Opportunity Cost)</a:t>
            </a:r>
            <a:endParaRPr/>
          </a:p>
        </p:txBody>
      </p:sp>
      <p:sp>
        <p:nvSpPr>
          <p:cNvPr id="216" name="Google Shape;216;p17"/>
          <p:cNvSpPr/>
          <p:nvPr/>
        </p:nvSpPr>
        <p:spPr>
          <a:xfrm>
            <a:off x="866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17" name="Google Shape;217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7"/>
          <p:cNvSpPr txBox="1"/>
          <p:nvPr/>
        </p:nvSpPr>
        <p:spPr>
          <a:xfrm>
            <a:off x="1438275" y="5100625"/>
            <a:ext cx="27708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Tambahan (Incremental Cost)</a:t>
            </a:r>
            <a:endParaRPr/>
          </a:p>
        </p:txBody>
      </p:sp>
      <p:sp>
        <p:nvSpPr>
          <p:cNvPr id="219" name="Google Shape;219;p17"/>
          <p:cNvSpPr/>
          <p:nvPr/>
        </p:nvSpPr>
        <p:spPr>
          <a:xfrm>
            <a:off x="866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20" name="Google Shape;220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7"/>
          <p:cNvSpPr txBox="1"/>
          <p:nvPr/>
        </p:nvSpPr>
        <p:spPr>
          <a:xfrm>
            <a:off x="1438275" y="5729275"/>
            <a:ext cx="13647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Variabel</a:t>
            </a:r>
            <a:endParaRPr/>
          </a:p>
        </p:txBody>
      </p:sp>
      <p:sp>
        <p:nvSpPr>
          <p:cNvPr id="222" name="Google Shape;222;p17"/>
          <p:cNvSpPr/>
          <p:nvPr/>
        </p:nvSpPr>
        <p:spPr>
          <a:xfrm>
            <a:off x="6581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23" name="Google Shape;223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7"/>
          <p:cNvSpPr txBox="1"/>
          <p:nvPr/>
        </p:nvSpPr>
        <p:spPr>
          <a:xfrm>
            <a:off x="7153275" y="3843325"/>
            <a:ext cx="23445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Pembukuan (Book Cost)</a:t>
            </a:r>
            <a:endParaRPr/>
          </a:p>
        </p:txBody>
      </p:sp>
      <p:sp>
        <p:nvSpPr>
          <p:cNvPr id="225" name="Google Shape;225;p17"/>
          <p:cNvSpPr/>
          <p:nvPr/>
        </p:nvSpPr>
        <p:spPr>
          <a:xfrm>
            <a:off x="6581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26" name="Google Shape;226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3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7"/>
          <p:cNvSpPr txBox="1"/>
          <p:nvPr/>
        </p:nvSpPr>
        <p:spPr>
          <a:xfrm>
            <a:off x="7153275" y="4471975"/>
            <a:ext cx="21630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Tetap (Fixed Cost)</a:t>
            </a:r>
            <a:endParaRPr/>
          </a:p>
        </p:txBody>
      </p:sp>
      <p:sp>
        <p:nvSpPr>
          <p:cNvPr id="228" name="Google Shape;228;p17"/>
          <p:cNvSpPr/>
          <p:nvPr/>
        </p:nvSpPr>
        <p:spPr>
          <a:xfrm>
            <a:off x="6581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29" name="Google Shape;229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43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7"/>
          <p:cNvSpPr txBox="1"/>
          <p:nvPr/>
        </p:nvSpPr>
        <p:spPr>
          <a:xfrm>
            <a:off x="7153275" y="5100625"/>
            <a:ext cx="23445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Tenggelam (Sunk Cost)</a:t>
            </a:r>
            <a:endParaRPr/>
          </a:p>
        </p:txBody>
      </p:sp>
      <p:sp>
        <p:nvSpPr>
          <p:cNvPr id="231" name="Google Shape;231;p17"/>
          <p:cNvSpPr/>
          <p:nvPr/>
        </p:nvSpPr>
        <p:spPr>
          <a:xfrm>
            <a:off x="6581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32" name="Google Shape;232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7"/>
          <p:cNvSpPr txBox="1"/>
          <p:nvPr/>
        </p:nvSpPr>
        <p:spPr>
          <a:xfrm>
            <a:off x="7153275" y="5729287"/>
            <a:ext cx="288607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Tidak Berulang (Non-recurring Cost)</a:t>
            </a:r>
            <a:endParaRPr/>
          </a:p>
        </p:txBody>
      </p:sp>
      <p:sp>
        <p:nvSpPr>
          <p:cNvPr id="234" name="Google Shape;234;p17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5 - 6</a:t>
            </a:r>
            <a:endParaRPr/>
          </a:p>
        </p:txBody>
      </p:sp>
      <p:sp>
        <p:nvSpPr>
          <p:cNvPr id="235" name="Google Shape;235;p17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0" name="Google Shape;24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1" name="Google Shape;24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2" name="Google Shape;24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3" name="Google Shape;24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4" name="Google Shape;244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5" name="Google Shape;245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62250" y="2381250"/>
            <a:ext cx="47625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8"/>
          <p:cNvSpPr txBox="1"/>
          <p:nvPr/>
        </p:nvSpPr>
        <p:spPr>
          <a:xfrm>
            <a:off x="1466850" y="2200275"/>
            <a:ext cx="4143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Apa definisi yang paling tepat untuk "Biaya Marginal" dalam konteks operasi bisnis?</a:t>
            </a:r>
            <a:endParaRPr/>
          </a:p>
        </p:txBody>
      </p:sp>
      <p:sp>
        <p:nvSpPr>
          <p:cNvPr id="247" name="Google Shape;247;p18"/>
          <p:cNvSpPr/>
          <p:nvPr/>
        </p:nvSpPr>
        <p:spPr>
          <a:xfrm>
            <a:off x="866775" y="328612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8"/>
          <p:cNvSpPr/>
          <p:nvPr/>
        </p:nvSpPr>
        <p:spPr>
          <a:xfrm>
            <a:off x="866775" y="404812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8"/>
          <p:cNvSpPr/>
          <p:nvPr/>
        </p:nvSpPr>
        <p:spPr>
          <a:xfrm>
            <a:off x="866775" y="4810125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8"/>
          <p:cNvSpPr/>
          <p:nvPr/>
        </p:nvSpPr>
        <p:spPr>
          <a:xfrm>
            <a:off x="866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8"/>
          <p:cNvSpPr txBox="1"/>
          <p:nvPr/>
        </p:nvSpPr>
        <p:spPr>
          <a:xfrm>
            <a:off x="7181850" y="2200275"/>
            <a:ext cx="4143375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Penyusutan (depresiasi) peralatan tidak melibatkan transaksi tunai aktual, namun tetap memengaruhi perhitungan pajak penghasilan. Dalam taksonomi biaya, ini dikategorikan sebagai...</a:t>
            </a:r>
            <a:endParaRPr/>
          </a:p>
        </p:txBody>
      </p:sp>
      <p:sp>
        <p:nvSpPr>
          <p:cNvPr id="252" name="Google Shape;252;p18"/>
          <p:cNvSpPr/>
          <p:nvPr/>
        </p:nvSpPr>
        <p:spPr>
          <a:xfrm>
            <a:off x="6581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8"/>
          <p:cNvSpPr/>
          <p:nvPr/>
        </p:nvSpPr>
        <p:spPr>
          <a:xfrm>
            <a:off x="6581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8"/>
          <p:cNvSpPr/>
          <p:nvPr/>
        </p:nvSpPr>
        <p:spPr>
          <a:xfrm>
            <a:off x="6581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8"/>
          <p:cNvSpPr/>
          <p:nvPr/>
        </p:nvSpPr>
        <p:spPr>
          <a:xfrm>
            <a:off x="6581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8"/>
          <p:cNvSpPr/>
          <p:nvPr/>
        </p:nvSpPr>
        <p:spPr>
          <a:xfrm>
            <a:off x="866775" y="3924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57" name="Google Shape;257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47662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8"/>
          <p:cNvSpPr txBox="1"/>
          <p:nvPr/>
        </p:nvSpPr>
        <p:spPr>
          <a:xfrm>
            <a:off x="1438275" y="340995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Total biaya keseluruhan dibagi dengan jumlah unit produksi.</a:t>
            </a:r>
            <a:endParaRPr/>
          </a:p>
        </p:txBody>
      </p:sp>
      <p:sp>
        <p:nvSpPr>
          <p:cNvPr id="259" name="Google Shape;259;p18"/>
          <p:cNvSpPr/>
          <p:nvPr/>
        </p:nvSpPr>
        <p:spPr>
          <a:xfrm>
            <a:off x="866775" y="4686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60" name="Google Shape;260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23862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8"/>
          <p:cNvSpPr txBox="1"/>
          <p:nvPr/>
        </p:nvSpPr>
        <p:spPr>
          <a:xfrm>
            <a:off x="1438275" y="417195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variabel yang terkait langsung dengan produksi satu unit output tambahan.</a:t>
            </a:r>
            <a:endParaRPr/>
          </a:p>
        </p:txBody>
      </p:sp>
      <p:sp>
        <p:nvSpPr>
          <p:cNvPr id="262" name="Google Shape;262;p18"/>
          <p:cNvSpPr/>
          <p:nvPr/>
        </p:nvSpPr>
        <p:spPr>
          <a:xfrm>
            <a:off x="866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63" name="Google Shape;263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500062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8"/>
          <p:cNvSpPr txBox="1"/>
          <p:nvPr/>
        </p:nvSpPr>
        <p:spPr>
          <a:xfrm>
            <a:off x="1438275" y="4933950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ekstra yang tidak direncanakan selama konstruksi proyek.</a:t>
            </a:r>
            <a:endParaRPr/>
          </a:p>
        </p:txBody>
      </p:sp>
      <p:sp>
        <p:nvSpPr>
          <p:cNvPr id="265" name="Google Shape;265;p18"/>
          <p:cNvSpPr/>
          <p:nvPr/>
        </p:nvSpPr>
        <p:spPr>
          <a:xfrm>
            <a:off x="866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66" name="Google Shape;266;p1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8"/>
          <p:cNvSpPr txBox="1"/>
          <p:nvPr/>
        </p:nvSpPr>
        <p:spPr>
          <a:xfrm>
            <a:off x="1438275" y="5729275"/>
            <a:ext cx="38868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Selisih antara biaya berulang dan biaya tidak berulang.</a:t>
            </a:r>
            <a:endParaRPr/>
          </a:p>
        </p:txBody>
      </p:sp>
      <p:sp>
        <p:nvSpPr>
          <p:cNvPr id="268" name="Google Shape;268;p18"/>
          <p:cNvSpPr/>
          <p:nvPr/>
        </p:nvSpPr>
        <p:spPr>
          <a:xfrm>
            <a:off x="6581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69" name="Google Shape;269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8"/>
          <p:cNvSpPr txBox="1"/>
          <p:nvPr/>
        </p:nvSpPr>
        <p:spPr>
          <a:xfrm>
            <a:off x="7153275" y="3843325"/>
            <a:ext cx="2028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Tunai (Cash Cost)</a:t>
            </a:r>
            <a:endParaRPr/>
          </a:p>
        </p:txBody>
      </p:sp>
      <p:sp>
        <p:nvSpPr>
          <p:cNvPr id="271" name="Google Shape;271;p18"/>
          <p:cNvSpPr/>
          <p:nvPr/>
        </p:nvSpPr>
        <p:spPr>
          <a:xfrm>
            <a:off x="6581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2" name="Google Shape;272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3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8"/>
          <p:cNvSpPr txBox="1"/>
          <p:nvPr/>
        </p:nvSpPr>
        <p:spPr>
          <a:xfrm>
            <a:off x="7153275" y="4471975"/>
            <a:ext cx="23445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Pembukuan (Book Cost)</a:t>
            </a:r>
            <a:endParaRPr/>
          </a:p>
        </p:txBody>
      </p:sp>
      <p:sp>
        <p:nvSpPr>
          <p:cNvPr id="274" name="Google Shape;274;p18"/>
          <p:cNvSpPr/>
          <p:nvPr/>
        </p:nvSpPr>
        <p:spPr>
          <a:xfrm>
            <a:off x="6581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5" name="Google Shape;275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43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8"/>
          <p:cNvSpPr txBox="1"/>
          <p:nvPr/>
        </p:nvSpPr>
        <p:spPr>
          <a:xfrm>
            <a:off x="7153275" y="5100625"/>
            <a:ext cx="2634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Peluang (Opportunity Cost)</a:t>
            </a:r>
            <a:endParaRPr/>
          </a:p>
        </p:txBody>
      </p:sp>
      <p:sp>
        <p:nvSpPr>
          <p:cNvPr id="277" name="Google Shape;277;p18"/>
          <p:cNvSpPr/>
          <p:nvPr/>
        </p:nvSpPr>
        <p:spPr>
          <a:xfrm>
            <a:off x="6581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8" name="Google Shape;278;p1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8"/>
          <p:cNvSpPr txBox="1"/>
          <p:nvPr/>
        </p:nvSpPr>
        <p:spPr>
          <a:xfrm>
            <a:off x="7153275" y="5729275"/>
            <a:ext cx="26892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Biaya Tambahan (Incremental Cost)</a:t>
            </a:r>
            <a:endParaRPr/>
          </a:p>
        </p:txBody>
      </p:sp>
      <p:sp>
        <p:nvSpPr>
          <p:cNvPr id="280" name="Google Shape;280;p18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7 - 8</a:t>
            </a:r>
            <a:endParaRPr/>
          </a:p>
        </p:txBody>
      </p:sp>
      <p:sp>
        <p:nvSpPr>
          <p:cNvPr id="281" name="Google Shape;281;p18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6" name="Google Shape;28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9"/>
          <p:cNvSpPr txBox="1"/>
          <p:nvPr/>
        </p:nvSpPr>
        <p:spPr>
          <a:xfrm>
            <a:off x="762000" y="1551086"/>
            <a:ext cx="4800600" cy="25598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Bagian 2: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2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 Taksonomi Biaya Teknik &amp; Estimasi</a:t>
            </a:r>
            <a:endParaRPr/>
          </a:p>
        </p:txBody>
      </p:sp>
      <p:sp>
        <p:nvSpPr>
          <p:cNvPr id="288" name="Google Shape;288;p19"/>
          <p:cNvSpPr txBox="1"/>
          <p:nvPr/>
        </p:nvSpPr>
        <p:spPr>
          <a:xfrm>
            <a:off x="762000" y="4618930"/>
            <a:ext cx="4572000" cy="14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Mengevaluasi pengetahuan tentang analisis biaya siklus hidup, jenis-jenis estimasi, serta berbagai model sintesis estimasi biaya proyek.</a:t>
            </a:r>
            <a:endParaRPr/>
          </a:p>
        </p:txBody>
      </p:sp>
      <p:pic>
        <p:nvPicPr>
          <p:cNvPr descr="image.png" id="289" name="Google Shape;28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94" name="Google Shape;29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5" name="Google Shape;29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581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6" name="Google Shape;29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581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7" name="Google Shape;29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8" name="Google Shape;298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9" name="Google Shape;299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19750" y="-952500"/>
            <a:ext cx="38100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0"/>
          <p:cNvSpPr txBox="1"/>
          <p:nvPr/>
        </p:nvSpPr>
        <p:spPr>
          <a:xfrm>
            <a:off x="1466850" y="2200275"/>
            <a:ext cx="4143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Berdasarkan Analisis Biaya Siklus Hidup, mengapa keputusan di fase "desain" sangat menentukan kelayakan finansial proyek?</a:t>
            </a:r>
            <a:endParaRPr/>
          </a:p>
        </p:txBody>
      </p:sp>
      <p:sp>
        <p:nvSpPr>
          <p:cNvPr id="301" name="Google Shape;301;p20"/>
          <p:cNvSpPr/>
          <p:nvPr/>
        </p:nvSpPr>
        <p:spPr>
          <a:xfrm>
            <a:off x="866775" y="3162300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866775" y="3924300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0"/>
          <p:cNvSpPr/>
          <p:nvPr/>
        </p:nvSpPr>
        <p:spPr>
          <a:xfrm>
            <a:off x="866775" y="4686300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0"/>
          <p:cNvSpPr/>
          <p:nvPr/>
        </p:nvSpPr>
        <p:spPr>
          <a:xfrm>
            <a:off x="866775" y="5448300"/>
            <a:ext cx="4743450" cy="647700"/>
          </a:xfrm>
          <a:prstGeom prst="roundRect">
            <a:avLst>
              <a:gd fmla="val 1176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0"/>
          <p:cNvSpPr txBox="1"/>
          <p:nvPr/>
        </p:nvSpPr>
        <p:spPr>
          <a:xfrm>
            <a:off x="7181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Jenis estimasi biaya manakah yang dibuat dengan usaha minimal, digunakan untuk studi kelayakan awal, dan memiliki tingkat akurasi antara -30% hingga +60%?</a:t>
            </a:r>
            <a:endParaRPr/>
          </a:p>
        </p:txBody>
      </p:sp>
      <p:sp>
        <p:nvSpPr>
          <p:cNvPr id="306" name="Google Shape;306;p20"/>
          <p:cNvSpPr/>
          <p:nvPr/>
        </p:nvSpPr>
        <p:spPr>
          <a:xfrm>
            <a:off x="6581775" y="3695700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0"/>
          <p:cNvSpPr/>
          <p:nvPr/>
        </p:nvSpPr>
        <p:spPr>
          <a:xfrm>
            <a:off x="6581775" y="4324350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0"/>
          <p:cNvSpPr/>
          <p:nvPr/>
        </p:nvSpPr>
        <p:spPr>
          <a:xfrm>
            <a:off x="6581775" y="4953000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0"/>
          <p:cNvSpPr/>
          <p:nvPr/>
        </p:nvSpPr>
        <p:spPr>
          <a:xfrm>
            <a:off x="6581775" y="5581650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0"/>
          <p:cNvSpPr/>
          <p:nvPr/>
        </p:nvSpPr>
        <p:spPr>
          <a:xfrm>
            <a:off x="866775" y="380047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11" name="Google Shape;311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3528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0"/>
          <p:cNvSpPr txBox="1"/>
          <p:nvPr/>
        </p:nvSpPr>
        <p:spPr>
          <a:xfrm>
            <a:off x="1438275" y="3286125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Karena 70-90% pengeluaran aktual dibayarkan pada fase ini.</a:t>
            </a:r>
            <a:endParaRPr/>
          </a:p>
        </p:txBody>
      </p:sp>
      <p:sp>
        <p:nvSpPr>
          <p:cNvPr id="313" name="Google Shape;313;p20"/>
          <p:cNvSpPr/>
          <p:nvPr/>
        </p:nvSpPr>
        <p:spPr>
          <a:xfrm>
            <a:off x="866775" y="456247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14" name="Google Shape;314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1148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0"/>
          <p:cNvSpPr txBox="1"/>
          <p:nvPr/>
        </p:nvSpPr>
        <p:spPr>
          <a:xfrm>
            <a:off x="1438275" y="4048125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Karena 70-90% dari total biaya siklus hidup telah "dikunci/ditentukan" oleh keputusan di fase desain.</a:t>
            </a:r>
            <a:endParaRPr/>
          </a:p>
        </p:txBody>
      </p:sp>
      <p:sp>
        <p:nvSpPr>
          <p:cNvPr id="316" name="Google Shape;316;p20"/>
          <p:cNvSpPr/>
          <p:nvPr/>
        </p:nvSpPr>
        <p:spPr>
          <a:xfrm>
            <a:off x="866775" y="532447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17" name="Google Shape;317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48768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0"/>
          <p:cNvSpPr txBox="1"/>
          <p:nvPr/>
        </p:nvSpPr>
        <p:spPr>
          <a:xfrm>
            <a:off x="1438275" y="4810125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Karena perubahan desain lebih murah dilakukan saat konstruksi berjalan.</a:t>
            </a:r>
            <a:endParaRPr/>
          </a:p>
        </p:txBody>
      </p:sp>
      <p:sp>
        <p:nvSpPr>
          <p:cNvPr id="319" name="Google Shape;319;p20"/>
          <p:cNvSpPr/>
          <p:nvPr/>
        </p:nvSpPr>
        <p:spPr>
          <a:xfrm>
            <a:off x="866775" y="608647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20" name="Google Shape;320;p2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6388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0"/>
          <p:cNvSpPr txBox="1"/>
          <p:nvPr/>
        </p:nvSpPr>
        <p:spPr>
          <a:xfrm>
            <a:off x="1438275" y="5572125"/>
            <a:ext cx="40100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Karena fase desain mengeliminasi semua bentuk konsekuensi tak berwujud.</a:t>
            </a:r>
            <a:endParaRPr/>
          </a:p>
        </p:txBody>
      </p:sp>
      <p:sp>
        <p:nvSpPr>
          <p:cNvPr id="322" name="Google Shape;322;p20"/>
          <p:cNvSpPr/>
          <p:nvPr/>
        </p:nvSpPr>
        <p:spPr>
          <a:xfrm>
            <a:off x="6581775" y="420052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23" name="Google Shape;323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81952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0"/>
          <p:cNvSpPr txBox="1"/>
          <p:nvPr/>
        </p:nvSpPr>
        <p:spPr>
          <a:xfrm>
            <a:off x="7153275" y="3852862"/>
            <a:ext cx="135255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Estimasi Semi-Rinci</a:t>
            </a:r>
            <a:endParaRPr/>
          </a:p>
        </p:txBody>
      </p:sp>
      <p:sp>
        <p:nvSpPr>
          <p:cNvPr id="325" name="Google Shape;325;p20"/>
          <p:cNvSpPr/>
          <p:nvPr/>
        </p:nvSpPr>
        <p:spPr>
          <a:xfrm>
            <a:off x="6581775" y="482917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26" name="Google Shape;326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3700" y="44481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0"/>
          <p:cNvSpPr txBox="1"/>
          <p:nvPr/>
        </p:nvSpPr>
        <p:spPr>
          <a:xfrm>
            <a:off x="7153275" y="4481512"/>
            <a:ext cx="130492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Estimasi Terperinci</a:t>
            </a:r>
            <a:endParaRPr/>
          </a:p>
        </p:txBody>
      </p:sp>
      <p:sp>
        <p:nvSpPr>
          <p:cNvPr id="328" name="Google Shape;328;p20"/>
          <p:cNvSpPr/>
          <p:nvPr/>
        </p:nvSpPr>
        <p:spPr>
          <a:xfrm>
            <a:off x="6581775" y="545782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29" name="Google Shape;329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43700" y="507682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20"/>
          <p:cNvSpPr txBox="1"/>
          <p:nvPr/>
        </p:nvSpPr>
        <p:spPr>
          <a:xfrm>
            <a:off x="7153275" y="5110150"/>
            <a:ext cx="2634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Perkiraan Kasar (Rough Estimate)</a:t>
            </a:r>
            <a:endParaRPr/>
          </a:p>
        </p:txBody>
      </p:sp>
      <p:sp>
        <p:nvSpPr>
          <p:cNvPr id="331" name="Google Shape;331;p20"/>
          <p:cNvSpPr/>
          <p:nvPr/>
        </p:nvSpPr>
        <p:spPr>
          <a:xfrm>
            <a:off x="6581775" y="6086475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32" name="Google Shape;332;p2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7054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0"/>
          <p:cNvSpPr txBox="1"/>
          <p:nvPr/>
        </p:nvSpPr>
        <p:spPr>
          <a:xfrm>
            <a:off x="7153275" y="5738812"/>
            <a:ext cx="131445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Indeks Biaya</a:t>
            </a:r>
            <a:endParaRPr/>
          </a:p>
        </p:txBody>
      </p:sp>
      <p:sp>
        <p:nvSpPr>
          <p:cNvPr id="334" name="Google Shape;334;p20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9 - 10</a:t>
            </a:r>
            <a:endParaRPr/>
          </a:p>
        </p:txBody>
      </p:sp>
      <p:sp>
        <p:nvSpPr>
          <p:cNvPr id="335" name="Google Shape;335;p20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40" name="Google Shape;34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1" name="Google Shape;34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2" name="Google Shape;342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09750"/>
            <a:ext cx="533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3" name="Google Shape;343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4" name="Google Shape;344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105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5" name="Google Shape;345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62250" y="2381250"/>
            <a:ext cx="476250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1"/>
          <p:cNvSpPr txBox="1"/>
          <p:nvPr/>
        </p:nvSpPr>
        <p:spPr>
          <a:xfrm>
            <a:off x="1466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Memperkirakan total biaya pembuatan alat berat dengan cara memecahnya menjadi komponen sasis, sistem penggerak, dan kontrol lalu menjumlahkannya, merupakan teknik:</a:t>
            </a:r>
            <a:endParaRPr/>
          </a:p>
        </p:txBody>
      </p:sp>
      <p:sp>
        <p:nvSpPr>
          <p:cNvPr id="347" name="Google Shape;347;p21"/>
          <p:cNvSpPr/>
          <p:nvPr/>
        </p:nvSpPr>
        <p:spPr>
          <a:xfrm>
            <a:off x="866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1"/>
          <p:cNvSpPr/>
          <p:nvPr/>
        </p:nvSpPr>
        <p:spPr>
          <a:xfrm>
            <a:off x="866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1"/>
          <p:cNvSpPr/>
          <p:nvPr/>
        </p:nvSpPr>
        <p:spPr>
          <a:xfrm>
            <a:off x="866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1"/>
          <p:cNvSpPr/>
          <p:nvPr/>
        </p:nvSpPr>
        <p:spPr>
          <a:xfrm>
            <a:off x="866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1"/>
          <p:cNvSpPr txBox="1"/>
          <p:nvPr/>
        </p:nvSpPr>
        <p:spPr>
          <a:xfrm>
            <a:off x="7181850" y="2200275"/>
            <a:ext cx="41433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Model estimasi biaya apa yang paling tepat digunakan untuk memperhitungkan skala ekonomi nonlinier (menggunakan eksponen) ketika menaikkan ukuran fasilitas pabrik?</a:t>
            </a:r>
            <a:endParaRPr/>
          </a:p>
        </p:txBody>
      </p:sp>
      <p:sp>
        <p:nvSpPr>
          <p:cNvPr id="352" name="Google Shape;352;p21"/>
          <p:cNvSpPr/>
          <p:nvPr/>
        </p:nvSpPr>
        <p:spPr>
          <a:xfrm>
            <a:off x="6581775" y="36861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1"/>
          <p:cNvSpPr/>
          <p:nvPr/>
        </p:nvSpPr>
        <p:spPr>
          <a:xfrm>
            <a:off x="6581775" y="43148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1"/>
          <p:cNvSpPr/>
          <p:nvPr/>
        </p:nvSpPr>
        <p:spPr>
          <a:xfrm>
            <a:off x="6581775" y="494347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1"/>
          <p:cNvSpPr/>
          <p:nvPr/>
        </p:nvSpPr>
        <p:spPr>
          <a:xfrm>
            <a:off x="6581775" y="5572125"/>
            <a:ext cx="4743450" cy="514350"/>
          </a:xfrm>
          <a:prstGeom prst="roundRect">
            <a:avLst>
              <a:gd fmla="val 14814" name="adj"/>
            </a:avLst>
          </a:prstGeom>
          <a:solidFill>
            <a:srgbClr val="F8FAFC"/>
          </a:solidFill>
          <a:ln cap="flat" cmpd="sng" w="9525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1"/>
          <p:cNvSpPr/>
          <p:nvPr/>
        </p:nvSpPr>
        <p:spPr>
          <a:xfrm>
            <a:off x="866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57" name="Google Shape;357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21"/>
          <p:cNvSpPr txBox="1"/>
          <p:nvPr/>
        </p:nvSpPr>
        <p:spPr>
          <a:xfrm>
            <a:off x="1438275" y="3843337"/>
            <a:ext cx="103822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Per-Unit</a:t>
            </a:r>
            <a:endParaRPr/>
          </a:p>
        </p:txBody>
      </p:sp>
      <p:sp>
        <p:nvSpPr>
          <p:cNvPr id="359" name="Google Shape;359;p21"/>
          <p:cNvSpPr/>
          <p:nvPr/>
        </p:nvSpPr>
        <p:spPr>
          <a:xfrm>
            <a:off x="866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60" name="Google Shape;360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1"/>
          <p:cNvSpPr txBox="1"/>
          <p:nvPr/>
        </p:nvSpPr>
        <p:spPr>
          <a:xfrm>
            <a:off x="1438275" y="4471987"/>
            <a:ext cx="323850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Segmentasi (Work Breakdown Structure)</a:t>
            </a:r>
            <a:endParaRPr/>
          </a:p>
        </p:txBody>
      </p:sp>
      <p:sp>
        <p:nvSpPr>
          <p:cNvPr id="362" name="Google Shape;362;p21"/>
          <p:cNvSpPr/>
          <p:nvPr/>
        </p:nvSpPr>
        <p:spPr>
          <a:xfrm>
            <a:off x="866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63" name="Google Shape;363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8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1"/>
          <p:cNvSpPr txBox="1"/>
          <p:nvPr/>
        </p:nvSpPr>
        <p:spPr>
          <a:xfrm>
            <a:off x="1438275" y="5100637"/>
            <a:ext cx="188595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Penentuan Kapasitas</a:t>
            </a:r>
            <a:endParaRPr/>
          </a:p>
        </p:txBody>
      </p:sp>
      <p:sp>
        <p:nvSpPr>
          <p:cNvPr id="365" name="Google Shape;365;p21"/>
          <p:cNvSpPr/>
          <p:nvPr/>
        </p:nvSpPr>
        <p:spPr>
          <a:xfrm>
            <a:off x="866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66" name="Google Shape;366;p2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8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1"/>
          <p:cNvSpPr txBox="1"/>
          <p:nvPr/>
        </p:nvSpPr>
        <p:spPr>
          <a:xfrm>
            <a:off x="1438275" y="5729287"/>
            <a:ext cx="140970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Indeks Biaya Historis</a:t>
            </a:r>
            <a:endParaRPr/>
          </a:p>
        </p:txBody>
      </p:sp>
      <p:sp>
        <p:nvSpPr>
          <p:cNvPr id="368" name="Google Shape;368;p21"/>
          <p:cNvSpPr/>
          <p:nvPr/>
        </p:nvSpPr>
        <p:spPr>
          <a:xfrm>
            <a:off x="6581775" y="41910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69" name="Google Shape;369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43700" y="38100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1"/>
          <p:cNvSpPr txBox="1"/>
          <p:nvPr/>
        </p:nvSpPr>
        <p:spPr>
          <a:xfrm>
            <a:off x="7153275" y="3843337"/>
            <a:ext cx="340042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Penentuan Kapasitas (Power-Sizing Model)</a:t>
            </a:r>
            <a:endParaRPr/>
          </a:p>
        </p:txBody>
      </p:sp>
      <p:sp>
        <p:nvSpPr>
          <p:cNvPr id="371" name="Google Shape;371;p21"/>
          <p:cNvSpPr/>
          <p:nvPr/>
        </p:nvSpPr>
        <p:spPr>
          <a:xfrm>
            <a:off x="6581775" y="48196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72" name="Google Shape;372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3700" y="44386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21"/>
          <p:cNvSpPr txBox="1"/>
          <p:nvPr/>
        </p:nvSpPr>
        <p:spPr>
          <a:xfrm>
            <a:off x="7153275" y="4471975"/>
            <a:ext cx="31518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Kurva Pembelajaran (Learning Curve)</a:t>
            </a:r>
            <a:endParaRPr/>
          </a:p>
        </p:txBody>
      </p:sp>
      <p:sp>
        <p:nvSpPr>
          <p:cNvPr id="374" name="Google Shape;374;p21"/>
          <p:cNvSpPr/>
          <p:nvPr/>
        </p:nvSpPr>
        <p:spPr>
          <a:xfrm>
            <a:off x="6581775" y="544830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75" name="Google Shape;375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43700" y="50673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21"/>
          <p:cNvSpPr txBox="1"/>
          <p:nvPr/>
        </p:nvSpPr>
        <p:spPr>
          <a:xfrm>
            <a:off x="7153275" y="5100637"/>
            <a:ext cx="126682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Segmentasi</a:t>
            </a:r>
            <a:endParaRPr/>
          </a:p>
        </p:txBody>
      </p:sp>
      <p:sp>
        <p:nvSpPr>
          <p:cNvPr id="377" name="Google Shape;377;p21"/>
          <p:cNvSpPr/>
          <p:nvPr/>
        </p:nvSpPr>
        <p:spPr>
          <a:xfrm>
            <a:off x="6581775" y="6076950"/>
            <a:ext cx="474345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78" name="Google Shape;378;p2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43700" y="569595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21"/>
          <p:cNvSpPr txBox="1"/>
          <p:nvPr/>
        </p:nvSpPr>
        <p:spPr>
          <a:xfrm>
            <a:off x="7153275" y="5729287"/>
            <a:ext cx="128587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Model Harga Tetap</a:t>
            </a:r>
            <a:endParaRPr/>
          </a:p>
        </p:txBody>
      </p:sp>
      <p:sp>
        <p:nvSpPr>
          <p:cNvPr id="380" name="Google Shape;380;p21"/>
          <p:cNvSpPr txBox="1"/>
          <p:nvPr/>
        </p:nvSpPr>
        <p:spPr>
          <a:xfrm>
            <a:off x="571500" y="9144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Pertanyaan 11 - 12</a:t>
            </a:r>
            <a:endParaRPr/>
          </a:p>
        </p:txBody>
      </p:sp>
      <p:sp>
        <p:nvSpPr>
          <p:cNvPr id="381" name="Google Shape;381;p21"/>
          <p:cNvSpPr/>
          <p:nvPr/>
        </p:nvSpPr>
        <p:spPr>
          <a:xfrm>
            <a:off x="571500" y="15049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