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12192000"/>
  <p:notesSz cx="6858000" cy="9144000"/>
  <p:embeddedFontLst>
    <p:embeddedFont>
      <p:font typeface="Inter SemiBold"/>
      <p:regular r:id="rId19"/>
      <p:bold r:id="rId20"/>
      <p:italic r:id="rId21"/>
      <p:boldItalic r:id="rId22"/>
    </p:embeddedFont>
    <p:embeddedFont>
      <p:font typeface="Inter"/>
      <p:regular r:id="rId23"/>
      <p:bold r:id="rId24"/>
      <p:italic r:id="rId25"/>
      <p:boldItalic r:id="rId26"/>
    </p:embeddedFont>
    <p:embeddedFont>
      <p:font typeface="Poppins Medium"/>
      <p:regular r:id="rId27"/>
      <p:bold r:id="rId28"/>
      <p:italic r:id="rId29"/>
      <p:boldItalic r:id="rId30"/>
    </p:embeddedFont>
    <p:embeddedFont>
      <p:font typeface="Poppins SemiBold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SemiBold-bold.fntdata"/><Relationship Id="rId22" Type="http://schemas.openxmlformats.org/officeDocument/2006/relationships/font" Target="fonts/InterSemiBold-boldItalic.fntdata"/><Relationship Id="rId21" Type="http://schemas.openxmlformats.org/officeDocument/2006/relationships/font" Target="fonts/InterSemiBold-italic.fntdata"/><Relationship Id="rId24" Type="http://schemas.openxmlformats.org/officeDocument/2006/relationships/font" Target="fonts/Inter-bold.fntdata"/><Relationship Id="rId23" Type="http://schemas.openxmlformats.org/officeDocument/2006/relationships/font" Target="fonts/Inter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Inter-boldItalic.fntdata"/><Relationship Id="rId25" Type="http://schemas.openxmlformats.org/officeDocument/2006/relationships/font" Target="fonts/Inter-italic.fntdata"/><Relationship Id="rId28" Type="http://schemas.openxmlformats.org/officeDocument/2006/relationships/font" Target="fonts/PoppinsMedium-bold.fntdata"/><Relationship Id="rId27" Type="http://schemas.openxmlformats.org/officeDocument/2006/relationships/font" Target="fonts/PoppinsMedium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oppinsMedium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PoppinsSemiBold-regular.fntdata"/><Relationship Id="rId30" Type="http://schemas.openxmlformats.org/officeDocument/2006/relationships/font" Target="fonts/PoppinsMedium-boldItalic.fntdata"/><Relationship Id="rId11" Type="http://schemas.openxmlformats.org/officeDocument/2006/relationships/slide" Target="slides/slide6.xml"/><Relationship Id="rId33" Type="http://schemas.openxmlformats.org/officeDocument/2006/relationships/font" Target="fonts/PoppinsSemiBold-italic.fntdata"/><Relationship Id="rId10" Type="http://schemas.openxmlformats.org/officeDocument/2006/relationships/slide" Target="slides/slide5.xml"/><Relationship Id="rId32" Type="http://schemas.openxmlformats.org/officeDocument/2006/relationships/font" Target="fonts/PoppinsSemiBold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PoppinsSemiBold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InterSemiBold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5.png"/><Relationship Id="rId5" Type="http://schemas.openxmlformats.org/officeDocument/2006/relationships/image" Target="../media/image12.png"/><Relationship Id="rId6" Type="http://schemas.openxmlformats.org/officeDocument/2006/relationships/image" Target="../media/image2.png"/><Relationship Id="rId7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Relationship Id="rId4" Type="http://schemas.openxmlformats.org/officeDocument/2006/relationships/image" Target="../media/image20.png"/><Relationship Id="rId5" Type="http://schemas.openxmlformats.org/officeDocument/2006/relationships/image" Target="../media/image22.png"/><Relationship Id="rId6" Type="http://schemas.openxmlformats.org/officeDocument/2006/relationships/image" Target="../media/image2.png"/><Relationship Id="rId7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Relationship Id="rId4" Type="http://schemas.openxmlformats.org/officeDocument/2006/relationships/image" Target="../media/image26.png"/><Relationship Id="rId5" Type="http://schemas.openxmlformats.org/officeDocument/2006/relationships/image" Target="../media/image19.png"/><Relationship Id="rId6" Type="http://schemas.openxmlformats.org/officeDocument/2006/relationships/image" Target="../media/image2.png"/><Relationship Id="rId7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Relationship Id="rId4" Type="http://schemas.openxmlformats.org/officeDocument/2006/relationships/image" Target="../media/image3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Relationship Id="rId4" Type="http://schemas.openxmlformats.org/officeDocument/2006/relationships/image" Target="../media/image3.png"/><Relationship Id="rId5" Type="http://schemas.openxmlformats.org/officeDocument/2006/relationships/image" Target="../media/image13.png"/><Relationship Id="rId6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5.png"/><Relationship Id="rId5" Type="http://schemas.openxmlformats.org/officeDocument/2006/relationships/image" Target="../media/image12.png"/><Relationship Id="rId6" Type="http://schemas.openxmlformats.org/officeDocument/2006/relationships/image" Target="../media/image2.png"/><Relationship Id="rId7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9.png"/><Relationship Id="rId5" Type="http://schemas.openxmlformats.org/officeDocument/2006/relationships/image" Target="../media/image14.png"/><Relationship Id="rId6" Type="http://schemas.openxmlformats.org/officeDocument/2006/relationships/image" Target="../media/image2.png"/><Relationship Id="rId7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9.png"/><Relationship Id="rId5" Type="http://schemas.openxmlformats.org/officeDocument/2006/relationships/image" Target="../media/image28.png"/><Relationship Id="rId6" Type="http://schemas.openxmlformats.org/officeDocument/2006/relationships/image" Target="../media/image2.png"/><Relationship Id="rId7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.png"/><Relationship Id="rId7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Relationship Id="rId4" Type="http://schemas.openxmlformats.org/officeDocument/2006/relationships/image" Target="../media/image16.png"/><Relationship Id="rId5" Type="http://schemas.openxmlformats.org/officeDocument/2006/relationships/image" Target="../media/image29.png"/><Relationship Id="rId6" Type="http://schemas.openxmlformats.org/officeDocument/2006/relationships/image" Target="../media/image2.png"/><Relationship Id="rId7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23.png"/><Relationship Id="rId5" Type="http://schemas.openxmlformats.org/officeDocument/2006/relationships/image" Target="../media/image31.png"/><Relationship Id="rId6" Type="http://schemas.openxmlformats.org/officeDocument/2006/relationships/image" Target="../media/image2.png"/><Relationship Id="rId7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16.png"/><Relationship Id="rId5" Type="http://schemas.openxmlformats.org/officeDocument/2006/relationships/image" Target="../media/image15.png"/><Relationship Id="rId6" Type="http://schemas.openxmlformats.org/officeDocument/2006/relationships/image" Target="../media/image2.png"/><Relationship Id="rId7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32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445418" y="2503289"/>
            <a:ext cx="9301200" cy="17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50">
                <a:solidFill>
                  <a:srgbClr val="F3E8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Engineering Economic Analysis - Module 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32A"/>
        </a:solid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58" name="Google Shape;35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9" name="Google Shape;359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418480"/>
            <a:ext cx="5276850" cy="49736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0" name="Google Shape;360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1418480"/>
            <a:ext cx="5276850" cy="4973687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22"/>
          <p:cNvSpPr txBox="1"/>
          <p:nvPr/>
        </p:nvSpPr>
        <p:spPr>
          <a:xfrm>
            <a:off x="971550" y="1761380"/>
            <a:ext cx="4720590" cy="14667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15. Menurut teks, Terraform dapat menentukan tindakan yang diperlukan untuk memenuhi kebutuhan infrastruktur dengan memanfaatkan alat-alat prosedural lain seperti...</a:t>
            </a:r>
            <a:endParaRPr/>
          </a:p>
        </p:txBody>
      </p:sp>
      <p:sp>
        <p:nvSpPr>
          <p:cNvPr id="362" name="Google Shape;362;p22"/>
          <p:cNvSpPr txBox="1"/>
          <p:nvPr/>
        </p:nvSpPr>
        <p:spPr>
          <a:xfrm>
            <a:off x="6724650" y="1761380"/>
            <a:ext cx="472059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16. Selain mengelola infrastruktur tingkat rendah (penyimpanan &amp; komputasi), Terraform juga dapat mengelola infrastruktur tingkat tinggi, yaitu...</a:t>
            </a:r>
            <a:endParaRPr/>
          </a:p>
        </p:txBody>
      </p:sp>
      <p:sp>
        <p:nvSpPr>
          <p:cNvPr id="363" name="Google Shape;363;p22"/>
          <p:cNvSpPr/>
          <p:nvPr/>
        </p:nvSpPr>
        <p:spPr>
          <a:xfrm>
            <a:off x="971550" y="346620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22"/>
          <p:cNvSpPr txBox="1"/>
          <p:nvPr/>
        </p:nvSpPr>
        <p:spPr>
          <a:xfrm>
            <a:off x="1447800" y="359955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A) Git, SVN, Mercurial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65" name="Google Shape;365;p22"/>
          <p:cNvSpPr/>
          <p:nvPr/>
        </p:nvSpPr>
        <p:spPr>
          <a:xfrm>
            <a:off x="971550" y="414054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22"/>
          <p:cNvSpPr txBox="1"/>
          <p:nvPr/>
        </p:nvSpPr>
        <p:spPr>
          <a:xfrm>
            <a:off x="1447800" y="427389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B) Puppet, Ansible, dan CloudFormation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67" name="Google Shape;367;p22"/>
          <p:cNvSpPr/>
          <p:nvPr/>
        </p:nvSpPr>
        <p:spPr>
          <a:xfrm>
            <a:off x="971550" y="481488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22"/>
          <p:cNvSpPr txBox="1"/>
          <p:nvPr/>
        </p:nvSpPr>
        <p:spPr>
          <a:xfrm>
            <a:off x="1447800" y="494823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C) Docker, Podman, Containerd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69" name="Google Shape;369;p22"/>
          <p:cNvSpPr/>
          <p:nvPr/>
        </p:nvSpPr>
        <p:spPr>
          <a:xfrm>
            <a:off x="971550" y="548922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22"/>
          <p:cNvSpPr txBox="1"/>
          <p:nvPr/>
        </p:nvSpPr>
        <p:spPr>
          <a:xfrm>
            <a:off x="1447800" y="562257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D) Jenkins, Travis CI, CircleCI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71" name="Google Shape;371;p22"/>
          <p:cNvSpPr/>
          <p:nvPr/>
        </p:nvSpPr>
        <p:spPr>
          <a:xfrm>
            <a:off x="6724650" y="3172866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22"/>
          <p:cNvSpPr txBox="1"/>
          <p:nvPr/>
        </p:nvSpPr>
        <p:spPr>
          <a:xfrm>
            <a:off x="7200900" y="3306216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A) Entri DNS dan fitur SaaS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73" name="Google Shape;373;p22"/>
          <p:cNvSpPr/>
          <p:nvPr/>
        </p:nvSpPr>
        <p:spPr>
          <a:xfrm>
            <a:off x="6724650" y="384720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22"/>
          <p:cNvSpPr txBox="1"/>
          <p:nvPr/>
        </p:nvSpPr>
        <p:spPr>
          <a:xfrm>
            <a:off x="7200900" y="398055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B) Pemasangan kabel fiber optik on-premises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75" name="Google Shape;375;p22"/>
          <p:cNvSpPr/>
          <p:nvPr/>
        </p:nvSpPr>
        <p:spPr>
          <a:xfrm>
            <a:off x="6724650" y="452154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22"/>
          <p:cNvSpPr txBox="1"/>
          <p:nvPr/>
        </p:nvSpPr>
        <p:spPr>
          <a:xfrm>
            <a:off x="7200900" y="465489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C) Perakitan memori RAM pada server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77" name="Google Shape;377;p22"/>
          <p:cNvSpPr/>
          <p:nvPr/>
        </p:nvSpPr>
        <p:spPr>
          <a:xfrm>
            <a:off x="6724650" y="519588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22"/>
          <p:cNvSpPr txBox="1"/>
          <p:nvPr/>
        </p:nvSpPr>
        <p:spPr>
          <a:xfrm>
            <a:off x="7200900" y="532923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D) Pembuatan sistem pendingin Data Center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79" name="Google Shape;379;p22"/>
          <p:cNvSpPr/>
          <p:nvPr/>
        </p:nvSpPr>
        <p:spPr>
          <a:xfrm>
            <a:off x="971550" y="4691062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22"/>
          <p:cNvSpPr/>
          <p:nvPr/>
        </p:nvSpPr>
        <p:spPr>
          <a:xfrm>
            <a:off x="6724650" y="3723382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81" name="Google Shape;381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363289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2" name="Google Shape;382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71575" y="430723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3" name="Google Shape;383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498157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4" name="Google Shape;384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565591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5" name="Google Shape;385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24675" y="333955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6" name="Google Shape;386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401389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7" name="Google Shape;387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468823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8" name="Google Shape;388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5362575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22"/>
          <p:cNvSpPr txBox="1"/>
          <p:nvPr/>
        </p:nvSpPr>
        <p:spPr>
          <a:xfrm>
            <a:off x="581025" y="465980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C084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15 &amp; 16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32A"/>
        </a:solidFill>
      </p:bgPr>
    </p:bg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94" name="Google Shape;39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5" name="Google Shape;39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016496"/>
            <a:ext cx="5276850" cy="57775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6" name="Google Shape;396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1016496"/>
            <a:ext cx="5276850" cy="5777507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23"/>
          <p:cNvSpPr txBox="1"/>
          <p:nvPr/>
        </p:nvSpPr>
        <p:spPr>
          <a:xfrm>
            <a:off x="971550" y="1359396"/>
            <a:ext cx="472059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17. Mengapa kurva pembelajaran (learning curve) Terraform dianggap sebagai salah satu tantangan bagi pemula?</a:t>
            </a:r>
            <a:endParaRPr/>
          </a:p>
        </p:txBody>
      </p:sp>
      <p:sp>
        <p:nvSpPr>
          <p:cNvPr id="398" name="Google Shape;398;p23"/>
          <p:cNvSpPr txBox="1"/>
          <p:nvPr/>
        </p:nvSpPr>
        <p:spPr>
          <a:xfrm>
            <a:off x="6724650" y="1359396"/>
            <a:ext cx="472059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18. Untuk mencegah gangguan di lingkungan, sangat penting melakukan pengujian dan identifikasi masalah dengan menggunakan perintah...</a:t>
            </a:r>
            <a:endParaRPr/>
          </a:p>
        </p:txBody>
      </p:sp>
      <p:sp>
        <p:nvSpPr>
          <p:cNvPr id="399" name="Google Shape;399;p23"/>
          <p:cNvSpPr/>
          <p:nvPr/>
        </p:nvSpPr>
        <p:spPr>
          <a:xfrm>
            <a:off x="971550" y="2770882"/>
            <a:ext cx="4495800" cy="834330"/>
          </a:xfrm>
          <a:prstGeom prst="roundRect">
            <a:avLst>
              <a:gd fmla="val 913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23"/>
          <p:cNvSpPr txBox="1"/>
          <p:nvPr/>
        </p:nvSpPr>
        <p:spPr>
          <a:xfrm>
            <a:off x="1447800" y="2904232"/>
            <a:ext cx="3829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A) Biaya lisensi komersialnya yang teramat mahal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01" name="Google Shape;401;p23"/>
          <p:cNvSpPr/>
          <p:nvPr/>
        </p:nvSpPr>
        <p:spPr>
          <a:xfrm>
            <a:off x="971550" y="3719512"/>
            <a:ext cx="4495800" cy="834330"/>
          </a:xfrm>
          <a:prstGeom prst="roundRect">
            <a:avLst>
              <a:gd fmla="val 913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23"/>
          <p:cNvSpPr txBox="1"/>
          <p:nvPr/>
        </p:nvSpPr>
        <p:spPr>
          <a:xfrm>
            <a:off x="1447800" y="3852862"/>
            <a:ext cx="3829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B) Tidak adanya panduan atau komunitas online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03" name="Google Shape;403;p23"/>
          <p:cNvSpPr/>
          <p:nvPr/>
        </p:nvSpPr>
        <p:spPr>
          <a:xfrm>
            <a:off x="971550" y="4668142"/>
            <a:ext cx="4495800" cy="834330"/>
          </a:xfrm>
          <a:prstGeom prst="roundRect">
            <a:avLst>
              <a:gd fmla="val 9133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23"/>
          <p:cNvSpPr txBox="1"/>
          <p:nvPr/>
        </p:nvSpPr>
        <p:spPr>
          <a:xfrm>
            <a:off x="1447800" y="4801492"/>
            <a:ext cx="3829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C) Membutuhkan usaha ekstra untuk memahami konsep, status, dan strukturnya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05" name="Google Shape;405;p23"/>
          <p:cNvSpPr/>
          <p:nvPr/>
        </p:nvSpPr>
        <p:spPr>
          <a:xfrm>
            <a:off x="971550" y="5616773"/>
            <a:ext cx="4495800" cy="834330"/>
          </a:xfrm>
          <a:prstGeom prst="roundRect">
            <a:avLst>
              <a:gd fmla="val 913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23"/>
          <p:cNvSpPr txBox="1"/>
          <p:nvPr/>
        </p:nvSpPr>
        <p:spPr>
          <a:xfrm>
            <a:off x="1447800" y="5750123"/>
            <a:ext cx="3829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D) Penggunaannya terbatas hanya untuk OS Windows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07" name="Google Shape;407;p23"/>
          <p:cNvSpPr/>
          <p:nvPr/>
        </p:nvSpPr>
        <p:spPr>
          <a:xfrm>
            <a:off x="6724650" y="2770882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23"/>
          <p:cNvSpPr txBox="1"/>
          <p:nvPr/>
        </p:nvSpPr>
        <p:spPr>
          <a:xfrm>
            <a:off x="7200900" y="2904232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A) Terraform Validate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09" name="Google Shape;409;p23"/>
          <p:cNvSpPr/>
          <p:nvPr/>
        </p:nvSpPr>
        <p:spPr>
          <a:xfrm>
            <a:off x="6724650" y="3445222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23"/>
          <p:cNvSpPr txBox="1"/>
          <p:nvPr/>
        </p:nvSpPr>
        <p:spPr>
          <a:xfrm>
            <a:off x="7200900" y="3578572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B) Terraform Init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11" name="Google Shape;411;p23"/>
          <p:cNvSpPr/>
          <p:nvPr/>
        </p:nvSpPr>
        <p:spPr>
          <a:xfrm>
            <a:off x="6724650" y="4119562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23"/>
          <p:cNvSpPr txBox="1"/>
          <p:nvPr/>
        </p:nvSpPr>
        <p:spPr>
          <a:xfrm>
            <a:off x="7200900" y="4252912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C) Terraform Show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13" name="Google Shape;413;p23"/>
          <p:cNvSpPr/>
          <p:nvPr/>
        </p:nvSpPr>
        <p:spPr>
          <a:xfrm>
            <a:off x="6724650" y="4793902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23"/>
          <p:cNvSpPr txBox="1"/>
          <p:nvPr/>
        </p:nvSpPr>
        <p:spPr>
          <a:xfrm>
            <a:off x="7200900" y="4927252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D) Terraform Output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15" name="Google Shape;415;p23"/>
          <p:cNvSpPr/>
          <p:nvPr/>
        </p:nvSpPr>
        <p:spPr>
          <a:xfrm>
            <a:off x="971550" y="5492948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23"/>
          <p:cNvSpPr/>
          <p:nvPr/>
        </p:nvSpPr>
        <p:spPr>
          <a:xfrm>
            <a:off x="6724650" y="3321397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17" name="Google Shape;417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2937569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8" name="Google Shape;418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388620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9" name="Google Shape;419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71575" y="483483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0" name="Google Shape;420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578346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1" name="Google Shape;421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24675" y="2937569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2" name="Google Shape;422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3611909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3" name="Google Shape;423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428625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4" name="Google Shape;424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4960590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23"/>
          <p:cNvSpPr txBox="1"/>
          <p:nvPr/>
        </p:nvSpPr>
        <p:spPr>
          <a:xfrm>
            <a:off x="581025" y="63996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C084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17 &amp; 18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32A"/>
        </a:solidFill>
      </p:bgPr>
    </p:bg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30" name="Google Shape;43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1" name="Google Shape;431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006971"/>
            <a:ext cx="5276850" cy="57965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2" name="Google Shape;432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1006971"/>
            <a:ext cx="5276850" cy="5796557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24"/>
          <p:cNvSpPr txBox="1"/>
          <p:nvPr/>
        </p:nvSpPr>
        <p:spPr>
          <a:xfrm>
            <a:off x="971550" y="1349871"/>
            <a:ext cx="4720590" cy="14667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19. Untuk mengamankan alur kerja dan mempermudah kerja sama tim (penggunaan kembali konfigurasi), integrasi Terraform sangat dianjurkan dengan alat kontrol versi seperti...</a:t>
            </a:r>
            <a:endParaRPr/>
          </a:p>
        </p:txBody>
      </p:sp>
      <p:sp>
        <p:nvSpPr>
          <p:cNvPr id="434" name="Google Shape;434;p24"/>
          <p:cNvSpPr txBox="1"/>
          <p:nvPr/>
        </p:nvSpPr>
        <p:spPr>
          <a:xfrm>
            <a:off x="6724650" y="1349871"/>
            <a:ext cx="4720590" cy="14667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20. Apa yang dilakukan Terraform pada tahap "Apply" (Terapkan) jika sebuah arsitektur direpresentasikan berbeda atau ada instruksi sumber daya yang dihilangkan?</a:t>
            </a:r>
            <a:endParaRPr/>
          </a:p>
        </p:txBody>
      </p:sp>
      <p:sp>
        <p:nvSpPr>
          <p:cNvPr id="435" name="Google Shape;435;p24"/>
          <p:cNvSpPr/>
          <p:nvPr/>
        </p:nvSpPr>
        <p:spPr>
          <a:xfrm>
            <a:off x="971550" y="305469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24"/>
          <p:cNvSpPr txBox="1"/>
          <p:nvPr/>
        </p:nvSpPr>
        <p:spPr>
          <a:xfrm>
            <a:off x="1447800" y="318804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A) Google Drive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37" name="Google Shape;437;p24"/>
          <p:cNvSpPr/>
          <p:nvPr/>
        </p:nvSpPr>
        <p:spPr>
          <a:xfrm>
            <a:off x="971550" y="372903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24"/>
          <p:cNvSpPr txBox="1"/>
          <p:nvPr/>
        </p:nvSpPr>
        <p:spPr>
          <a:xfrm>
            <a:off x="1447800" y="386238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B) Git dan Terraform Cloud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39" name="Google Shape;439;p24"/>
          <p:cNvSpPr/>
          <p:nvPr/>
        </p:nvSpPr>
        <p:spPr>
          <a:xfrm>
            <a:off x="971550" y="440337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24"/>
          <p:cNvSpPr txBox="1"/>
          <p:nvPr/>
        </p:nvSpPr>
        <p:spPr>
          <a:xfrm>
            <a:off x="1447800" y="453672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C) Microsoft Excel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1" name="Google Shape;441;p24"/>
          <p:cNvSpPr/>
          <p:nvPr/>
        </p:nvSpPr>
        <p:spPr>
          <a:xfrm>
            <a:off x="971550" y="507771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4"/>
          <p:cNvSpPr txBox="1"/>
          <p:nvPr/>
        </p:nvSpPr>
        <p:spPr>
          <a:xfrm>
            <a:off x="1447800" y="521106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D) Dropbox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3" name="Google Shape;443;p24"/>
          <p:cNvSpPr/>
          <p:nvPr/>
        </p:nvSpPr>
        <p:spPr>
          <a:xfrm>
            <a:off x="6724650" y="305469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24"/>
          <p:cNvSpPr txBox="1"/>
          <p:nvPr/>
        </p:nvSpPr>
        <p:spPr>
          <a:xfrm>
            <a:off x="7200900" y="318804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A) Sistem akan mengalami crash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5" name="Google Shape;445;p24"/>
          <p:cNvSpPr/>
          <p:nvPr/>
        </p:nvSpPr>
        <p:spPr>
          <a:xfrm>
            <a:off x="6724650" y="3729037"/>
            <a:ext cx="4495800" cy="1108620"/>
          </a:xfrm>
          <a:prstGeom prst="roundRect">
            <a:avLst>
              <a:gd fmla="val 6873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24"/>
          <p:cNvSpPr txBox="1"/>
          <p:nvPr/>
        </p:nvSpPr>
        <p:spPr>
          <a:xfrm>
            <a:off x="7200900" y="3862387"/>
            <a:ext cx="3829200" cy="8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B) Ia akan mengikuti rencana dan melakukan perubahan aktual, baik membuat maupun menghapus sumber daya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7" name="Google Shape;447;p24"/>
          <p:cNvSpPr/>
          <p:nvPr/>
        </p:nvSpPr>
        <p:spPr>
          <a:xfrm>
            <a:off x="6724650" y="4951958"/>
            <a:ext cx="4495800" cy="834330"/>
          </a:xfrm>
          <a:prstGeom prst="roundRect">
            <a:avLst>
              <a:gd fmla="val 913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24"/>
          <p:cNvSpPr txBox="1"/>
          <p:nvPr/>
        </p:nvSpPr>
        <p:spPr>
          <a:xfrm>
            <a:off x="7200900" y="5085308"/>
            <a:ext cx="3829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C) Mengabaikan konfigurasi dan melanjutkan ke mode manual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9" name="Google Shape;449;p24"/>
          <p:cNvSpPr/>
          <p:nvPr/>
        </p:nvSpPr>
        <p:spPr>
          <a:xfrm>
            <a:off x="6724650" y="5900588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24"/>
          <p:cNvSpPr txBox="1"/>
          <p:nvPr/>
        </p:nvSpPr>
        <p:spPr>
          <a:xfrm>
            <a:off x="7200900" y="6033938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D) Meminta kata sandi admin baru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51" name="Google Shape;451;p24"/>
          <p:cNvSpPr/>
          <p:nvPr/>
        </p:nvSpPr>
        <p:spPr>
          <a:xfrm>
            <a:off x="971550" y="4279552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4"/>
          <p:cNvSpPr/>
          <p:nvPr/>
        </p:nvSpPr>
        <p:spPr>
          <a:xfrm>
            <a:off x="6724650" y="4828133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453" name="Google Shape;453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322138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54" name="Google Shape;454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71575" y="389572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55" name="Google Shape;455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457006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56" name="Google Shape;456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524440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57" name="Google Shape;457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322138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58" name="Google Shape;458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24675" y="389572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59" name="Google Shape;459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511864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60" name="Google Shape;460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6067276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24"/>
          <p:cNvSpPr txBox="1"/>
          <p:nvPr/>
        </p:nvSpPr>
        <p:spPr>
          <a:xfrm>
            <a:off x="581025" y="54471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C084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19 &amp; 20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32A"/>
        </a:solidFill>
      </p:bgPr>
    </p:bg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66" name="Google Shape;46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25"/>
          <p:cNvSpPr txBox="1"/>
          <p:nvPr/>
        </p:nvSpPr>
        <p:spPr>
          <a:xfrm>
            <a:off x="581025" y="581025"/>
            <a:ext cx="5540692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C084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Kuis Selesai!</a:t>
            </a:r>
            <a:endParaRPr/>
          </a:p>
        </p:txBody>
      </p:sp>
      <p:pic>
        <p:nvPicPr>
          <p:cNvPr descr="image.png" id="468" name="Google Shape;46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9525"/>
            <a:ext cx="58483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25"/>
          <p:cNvSpPr txBox="1"/>
          <p:nvPr/>
        </p:nvSpPr>
        <p:spPr>
          <a:xfrm>
            <a:off x="581025" y="2043112"/>
            <a:ext cx="554069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3E8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Selamat atas pencapaian Anda!</a:t>
            </a:r>
            <a:endParaRPr/>
          </a:p>
        </p:txBody>
      </p:sp>
      <p:sp>
        <p:nvSpPr>
          <p:cNvPr id="470" name="Google Shape;470;p25"/>
          <p:cNvSpPr txBox="1"/>
          <p:nvPr/>
        </p:nvSpPr>
        <p:spPr>
          <a:xfrm>
            <a:off x="581025" y="2833687"/>
            <a:ext cx="527685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8B4FE"/>
                </a:solidFill>
                <a:latin typeface="Inter"/>
                <a:ea typeface="Inter"/>
                <a:cs typeface="Inter"/>
                <a:sym typeface="Inter"/>
              </a:rPr>
              <a:t>Menguasai Terraform sangat krusial bagi arsitek cloud dan insinyur DevOps modern. Alat ini merevolusi cara infrastruktur dipelihara melalui sistem "Infrastructure as Code".</a:t>
            </a:r>
            <a:endParaRPr/>
          </a:p>
        </p:txBody>
      </p:sp>
      <p:sp>
        <p:nvSpPr>
          <p:cNvPr id="471" name="Google Shape;471;p25"/>
          <p:cNvSpPr txBox="1"/>
          <p:nvPr/>
        </p:nvSpPr>
        <p:spPr>
          <a:xfrm>
            <a:off x="581025" y="4395787"/>
            <a:ext cx="527685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8B4FE"/>
                </a:solidFill>
                <a:latin typeface="Inter"/>
                <a:ea typeface="Inter"/>
                <a:cs typeface="Inter"/>
                <a:sym typeface="Inter"/>
              </a:rPr>
              <a:t>Teruslah berlatih, pahami manajemen State (status) secara mendalam, dan manfaatkan Modul untuk menciptakan infrastruktur yang kuat, modular, dan dapat diandalkan secara konsisten.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32A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0" name="Google Shape;9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1" name="Google Shape;9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1533525"/>
            <a:ext cx="52768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866775" y="1533525"/>
            <a:ext cx="49911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8B4FE"/>
                </a:solidFill>
                <a:latin typeface="Inter"/>
                <a:ea typeface="Inter"/>
                <a:cs typeface="Inter"/>
                <a:sym typeface="Inter"/>
              </a:rPr>
              <a:t>Kuis ini dirancang dengan tingkat kesulitan menengah hingga sulit untuk menguji pemahaman Anda secara mendalam.</a:t>
            </a:r>
            <a:endParaRPr/>
          </a:p>
        </p:txBody>
      </p:sp>
      <p:sp>
        <p:nvSpPr>
          <p:cNvPr id="93" name="Google Shape;93;p14"/>
          <p:cNvSpPr txBox="1"/>
          <p:nvPr/>
        </p:nvSpPr>
        <p:spPr>
          <a:xfrm>
            <a:off x="866775" y="2638425"/>
            <a:ext cx="49911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8B4FE"/>
                </a:solidFill>
                <a:latin typeface="Inter"/>
                <a:ea typeface="Inter"/>
                <a:cs typeface="Inter"/>
                <a:sym typeface="Inter"/>
              </a:rPr>
              <a:t>Setiap slide berikutnya akan menampilkan 2 pertanyaan terkait fungsi, arsitektur, dan alur kerja Terraform.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866775" y="3743325"/>
            <a:ext cx="49911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8B4FE"/>
                </a:solidFill>
                <a:latin typeface="Inter"/>
                <a:ea typeface="Inter"/>
                <a:cs typeface="Inter"/>
                <a:sym typeface="Inter"/>
              </a:rPr>
              <a:t>Jawaban yang benar langsung disediakan dan ditandai dengan kotak berwarna hijau berserta ikon centang.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866775" y="4543425"/>
            <a:ext cx="49911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8B4FE"/>
                </a:solidFill>
                <a:latin typeface="Inter"/>
                <a:ea typeface="Inter"/>
                <a:cs typeface="Inter"/>
                <a:sym typeface="Inter"/>
              </a:rPr>
              <a:t>Gunakan kuis ini untuk mengevaluasi pemahaman Anda terkait konsep Infrastructure as Code dari HashiCorp.</a:t>
            </a:r>
            <a:endParaRPr/>
          </a:p>
        </p:txBody>
      </p:sp>
      <p:pic>
        <p:nvPicPr>
          <p:cNvPr descr="image.png" id="96" name="Google Shape;96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53175" y="1552575"/>
            <a:ext cx="5238750" cy="37719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/>
          <p:nvPr/>
        </p:nvSpPr>
        <p:spPr>
          <a:xfrm>
            <a:off x="581025" y="581025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C084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Instruksi Kuis</a:t>
            </a:r>
            <a:endParaRPr/>
          </a:p>
        </p:txBody>
      </p:sp>
      <p:pic>
        <p:nvPicPr>
          <p:cNvPr descr="image.png" id="98" name="Google Shape;98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1025" y="1609725"/>
            <a:ext cx="95250" cy="95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9" name="Google Shape;99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1025" y="2714625"/>
            <a:ext cx="95250" cy="95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0" name="Google Shape;100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1025" y="3819525"/>
            <a:ext cx="95250" cy="95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1" name="Google Shape;101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1025" y="4619625"/>
            <a:ext cx="95250" cy="9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32A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6" name="Google Shape;10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7" name="Google Shape;10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418480"/>
            <a:ext cx="5276850" cy="49736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8" name="Google Shape;108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1418480"/>
            <a:ext cx="5276850" cy="4973687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"/>
          <p:cNvSpPr txBox="1"/>
          <p:nvPr/>
        </p:nvSpPr>
        <p:spPr>
          <a:xfrm>
            <a:off x="971550" y="1761380"/>
            <a:ext cx="4720590" cy="586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1. Apa definisi utama dari Terraform yang dikembangkan oleh HashiCorp?</a:t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6724650" y="1761380"/>
            <a:ext cx="4720590" cy="14667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2. Komponen apa dalam arsitektur Terraform yang bertanggung jawab untuk menerjemahkan konfigurasi ke dalam panggilan API layanan spesifik (seperti AWS atau GCP)?</a:t>
            </a:r>
            <a:endParaRPr/>
          </a:p>
        </p:txBody>
      </p:sp>
      <p:sp>
        <p:nvSpPr>
          <p:cNvPr id="111" name="Google Shape;111;p15"/>
          <p:cNvSpPr/>
          <p:nvPr/>
        </p:nvSpPr>
        <p:spPr>
          <a:xfrm>
            <a:off x="971550" y="2586186"/>
            <a:ext cx="4495800" cy="834330"/>
          </a:xfrm>
          <a:prstGeom prst="roundRect">
            <a:avLst>
              <a:gd fmla="val 913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5"/>
          <p:cNvSpPr txBox="1"/>
          <p:nvPr/>
        </p:nvSpPr>
        <p:spPr>
          <a:xfrm>
            <a:off x="1447800" y="2719536"/>
            <a:ext cx="3829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A) Bahasa pemrograman untuk mendesain antarmuka web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3" name="Google Shape;113;p15"/>
          <p:cNvSpPr/>
          <p:nvPr/>
        </p:nvSpPr>
        <p:spPr>
          <a:xfrm>
            <a:off x="971550" y="3534816"/>
            <a:ext cx="4495800" cy="834330"/>
          </a:xfrm>
          <a:prstGeom prst="roundRect">
            <a:avLst>
              <a:gd fmla="val 9133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5"/>
          <p:cNvSpPr txBox="1"/>
          <p:nvPr/>
        </p:nvSpPr>
        <p:spPr>
          <a:xfrm>
            <a:off x="1447800" y="3668166"/>
            <a:ext cx="3829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B) Alat Infrastructure as Code (IaC) gratis untuk membuat sumber daya cloud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5" name="Google Shape;115;p15"/>
          <p:cNvSpPr/>
          <p:nvPr/>
        </p:nvSpPr>
        <p:spPr>
          <a:xfrm>
            <a:off x="971550" y="4483447"/>
            <a:ext cx="4495800" cy="834330"/>
          </a:xfrm>
          <a:prstGeom prst="roundRect">
            <a:avLst>
              <a:gd fmla="val 913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5"/>
          <p:cNvSpPr txBox="1"/>
          <p:nvPr/>
        </p:nvSpPr>
        <p:spPr>
          <a:xfrm>
            <a:off x="1447800" y="4616797"/>
            <a:ext cx="3829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C) Platform pemantauan keamanan jaringan secara real-time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7" name="Google Shape;117;p15"/>
          <p:cNvSpPr/>
          <p:nvPr/>
        </p:nvSpPr>
        <p:spPr>
          <a:xfrm>
            <a:off x="971550" y="543207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5"/>
          <p:cNvSpPr txBox="1"/>
          <p:nvPr/>
        </p:nvSpPr>
        <p:spPr>
          <a:xfrm>
            <a:off x="1447800" y="556542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D) Layanan penyimpanan basis data relasional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9" name="Google Shape;119;p15"/>
          <p:cNvSpPr/>
          <p:nvPr/>
        </p:nvSpPr>
        <p:spPr>
          <a:xfrm>
            <a:off x="6724650" y="346620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5"/>
          <p:cNvSpPr txBox="1"/>
          <p:nvPr/>
        </p:nvSpPr>
        <p:spPr>
          <a:xfrm>
            <a:off x="7200900" y="359955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A) Terraform Core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1" name="Google Shape;121;p15"/>
          <p:cNvSpPr/>
          <p:nvPr/>
        </p:nvSpPr>
        <p:spPr>
          <a:xfrm>
            <a:off x="6724650" y="414054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7200900" y="427389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B) HCL (HashiCorp Configuration Language)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3" name="Google Shape;123;p15"/>
          <p:cNvSpPr/>
          <p:nvPr/>
        </p:nvSpPr>
        <p:spPr>
          <a:xfrm>
            <a:off x="6724650" y="481488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7200900" y="494823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C) Providers (Penyedia)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5" name="Google Shape;125;p15"/>
          <p:cNvSpPr/>
          <p:nvPr/>
        </p:nvSpPr>
        <p:spPr>
          <a:xfrm>
            <a:off x="6724650" y="548922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5"/>
          <p:cNvSpPr txBox="1"/>
          <p:nvPr/>
        </p:nvSpPr>
        <p:spPr>
          <a:xfrm>
            <a:off x="7200900" y="562257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D) State File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7" name="Google Shape;127;p15"/>
          <p:cNvSpPr/>
          <p:nvPr/>
        </p:nvSpPr>
        <p:spPr>
          <a:xfrm>
            <a:off x="971550" y="4359622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5"/>
          <p:cNvSpPr/>
          <p:nvPr/>
        </p:nvSpPr>
        <p:spPr>
          <a:xfrm>
            <a:off x="6724650" y="5365402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29" name="Google Shape;129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2752873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0" name="Google Shape;130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71575" y="370150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1" name="Google Shape;13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465013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2" name="Google Shape;132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559876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3" name="Google Shape;13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363289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4" name="Google Shape;134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430723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5" name="Google Shape;135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24675" y="498157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6" name="Google Shape;136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5655915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5"/>
          <p:cNvSpPr txBox="1"/>
          <p:nvPr/>
        </p:nvSpPr>
        <p:spPr>
          <a:xfrm>
            <a:off x="581025" y="465980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C084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1 &amp; 2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32A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2" name="Google Shape;14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3" name="Google Shape;14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300311"/>
            <a:ext cx="5276850" cy="52098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4" name="Google Shape;144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1300311"/>
            <a:ext cx="5276850" cy="5209877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6"/>
          <p:cNvSpPr txBox="1"/>
          <p:nvPr/>
        </p:nvSpPr>
        <p:spPr>
          <a:xfrm>
            <a:off x="971550" y="1643211"/>
            <a:ext cx="4720590" cy="14667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3. Pendekatan pemrograman apa yang digunakan Terraform di mana pengguna hanya menjabarkan hasil akhir yang diinginkan tanpa merinci langkah-langkah spesifiknya?</a:t>
            </a:r>
            <a:endParaRPr/>
          </a:p>
        </p:txBody>
      </p:sp>
      <p:sp>
        <p:nvSpPr>
          <p:cNvPr id="146" name="Google Shape;146;p16"/>
          <p:cNvSpPr txBox="1"/>
          <p:nvPr/>
        </p:nvSpPr>
        <p:spPr>
          <a:xfrm>
            <a:off x="6724650" y="1643211"/>
            <a:ext cx="4720590" cy="880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4. Bagaimana urutan yang benar dari alur kerja (workflow) tiga langkah utama dalam Terraform?</a:t>
            </a:r>
            <a:endParaRPr/>
          </a:p>
        </p:txBody>
      </p:sp>
      <p:sp>
        <p:nvSpPr>
          <p:cNvPr id="147" name="Google Shape;147;p16"/>
          <p:cNvSpPr/>
          <p:nvPr/>
        </p:nvSpPr>
        <p:spPr>
          <a:xfrm>
            <a:off x="971550" y="334803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6"/>
          <p:cNvSpPr txBox="1"/>
          <p:nvPr/>
        </p:nvSpPr>
        <p:spPr>
          <a:xfrm>
            <a:off x="1447800" y="348138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A) Pendekatan Prosedural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9" name="Google Shape;149;p16"/>
          <p:cNvSpPr/>
          <p:nvPr/>
        </p:nvSpPr>
        <p:spPr>
          <a:xfrm>
            <a:off x="971550" y="402237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"/>
          <p:cNvSpPr txBox="1"/>
          <p:nvPr/>
        </p:nvSpPr>
        <p:spPr>
          <a:xfrm>
            <a:off x="1447800" y="415572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B) Pendekatan Deklaratif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1" name="Google Shape;151;p16"/>
          <p:cNvSpPr/>
          <p:nvPr/>
        </p:nvSpPr>
        <p:spPr>
          <a:xfrm>
            <a:off x="971550" y="469671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6"/>
          <p:cNvSpPr txBox="1"/>
          <p:nvPr/>
        </p:nvSpPr>
        <p:spPr>
          <a:xfrm>
            <a:off x="1447800" y="483006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C) Pendekatan Fungsional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3" name="Google Shape;153;p16"/>
          <p:cNvSpPr/>
          <p:nvPr/>
        </p:nvSpPr>
        <p:spPr>
          <a:xfrm>
            <a:off x="971550" y="5371058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1447800" y="5504408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D) Pendekatan Berorientasi Objek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5" name="Google Shape;155;p16"/>
          <p:cNvSpPr/>
          <p:nvPr/>
        </p:nvSpPr>
        <p:spPr>
          <a:xfrm>
            <a:off x="6724650" y="2761357"/>
            <a:ext cx="4495800" cy="834330"/>
          </a:xfrm>
          <a:prstGeom prst="roundRect">
            <a:avLst>
              <a:gd fmla="val 913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6"/>
          <p:cNvSpPr txBox="1"/>
          <p:nvPr/>
        </p:nvSpPr>
        <p:spPr>
          <a:xfrm>
            <a:off x="7200900" y="2894707"/>
            <a:ext cx="3829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A) Rencana, Menulis, Terapkan (Plan, Write, Apply)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7" name="Google Shape;157;p16"/>
          <p:cNvSpPr/>
          <p:nvPr/>
        </p:nvSpPr>
        <p:spPr>
          <a:xfrm>
            <a:off x="6724650" y="3709987"/>
            <a:ext cx="4495800" cy="834330"/>
          </a:xfrm>
          <a:prstGeom prst="roundRect">
            <a:avLst>
              <a:gd fmla="val 913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6"/>
          <p:cNvSpPr txBox="1"/>
          <p:nvPr/>
        </p:nvSpPr>
        <p:spPr>
          <a:xfrm>
            <a:off x="7200900" y="3843337"/>
            <a:ext cx="3829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B) Menulis, Terapkan, Rencana (Write, Apply, Plan)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9" name="Google Shape;159;p16"/>
          <p:cNvSpPr/>
          <p:nvPr/>
        </p:nvSpPr>
        <p:spPr>
          <a:xfrm>
            <a:off x="6724650" y="465861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6"/>
          <p:cNvSpPr txBox="1"/>
          <p:nvPr/>
        </p:nvSpPr>
        <p:spPr>
          <a:xfrm>
            <a:off x="7200900" y="479196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C) Uji, Rencana, Terapkan (Test, Plan, Apply)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61" name="Google Shape;161;p16"/>
          <p:cNvSpPr/>
          <p:nvPr/>
        </p:nvSpPr>
        <p:spPr>
          <a:xfrm>
            <a:off x="6724650" y="5332958"/>
            <a:ext cx="4495800" cy="834330"/>
          </a:xfrm>
          <a:prstGeom prst="roundRect">
            <a:avLst>
              <a:gd fmla="val 9133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6"/>
          <p:cNvSpPr txBox="1"/>
          <p:nvPr/>
        </p:nvSpPr>
        <p:spPr>
          <a:xfrm>
            <a:off x="7200900" y="5466308"/>
            <a:ext cx="3829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D) Menulis, Merencanakan, Menerapkan (Write, Plan, Apply)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63" name="Google Shape;163;p16"/>
          <p:cNvSpPr/>
          <p:nvPr/>
        </p:nvSpPr>
        <p:spPr>
          <a:xfrm>
            <a:off x="971550" y="4572892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6"/>
          <p:cNvSpPr/>
          <p:nvPr/>
        </p:nvSpPr>
        <p:spPr>
          <a:xfrm>
            <a:off x="6724650" y="6157763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65" name="Google Shape;165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351472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71575" y="418906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7" name="Google Shape;167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486340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8" name="Google Shape;168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553774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9" name="Google Shape;16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292804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0" name="Google Shape;170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387667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1" name="Google Shape;171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482530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2" name="Google Shape;172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24675" y="5499645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6"/>
          <p:cNvSpPr txBox="1"/>
          <p:nvPr/>
        </p:nvSpPr>
        <p:spPr>
          <a:xfrm>
            <a:off x="581025" y="347811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C084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3 &amp; 4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32A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8" name="Google Shape;17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9" name="Google Shape;17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300311"/>
            <a:ext cx="5276850" cy="52098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0" name="Google Shape;180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1300311"/>
            <a:ext cx="5276850" cy="5209877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7"/>
          <p:cNvSpPr txBox="1"/>
          <p:nvPr/>
        </p:nvSpPr>
        <p:spPr>
          <a:xfrm>
            <a:off x="971550" y="1643211"/>
            <a:ext cx="4720590" cy="880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5. Bahasa khusus apa yang dirancang agar mudah dipahami manusia untuk menulis konfigurasi di Terraform?</a:t>
            </a:r>
            <a:endParaRPr/>
          </a:p>
        </p:txBody>
      </p:sp>
      <p:sp>
        <p:nvSpPr>
          <p:cNvPr id="182" name="Google Shape;182;p17"/>
          <p:cNvSpPr txBox="1"/>
          <p:nvPr/>
        </p:nvSpPr>
        <p:spPr>
          <a:xfrm>
            <a:off x="6724650" y="1643211"/>
            <a:ext cx="4720590" cy="880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6. Apa keuntungan utama dari fitur "Cloud-Agnostik" pada Terraform bagi sebuah perusahaan?</a:t>
            </a:r>
            <a:endParaRPr/>
          </a:p>
        </p:txBody>
      </p:sp>
      <p:sp>
        <p:nvSpPr>
          <p:cNvPr id="183" name="Google Shape;183;p17"/>
          <p:cNvSpPr/>
          <p:nvPr/>
        </p:nvSpPr>
        <p:spPr>
          <a:xfrm>
            <a:off x="971550" y="276135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7"/>
          <p:cNvSpPr txBox="1"/>
          <p:nvPr/>
        </p:nvSpPr>
        <p:spPr>
          <a:xfrm>
            <a:off x="1447800" y="289470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A) JSON (JavaScript Object Notation)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5" name="Google Shape;185;p17"/>
          <p:cNvSpPr/>
          <p:nvPr/>
        </p:nvSpPr>
        <p:spPr>
          <a:xfrm>
            <a:off x="971550" y="343569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7"/>
          <p:cNvSpPr txBox="1"/>
          <p:nvPr/>
        </p:nvSpPr>
        <p:spPr>
          <a:xfrm>
            <a:off x="1447800" y="356904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B) XML (eXtensible Markup Language)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7" name="Google Shape;187;p17"/>
          <p:cNvSpPr/>
          <p:nvPr/>
        </p:nvSpPr>
        <p:spPr>
          <a:xfrm>
            <a:off x="971550" y="411003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7"/>
          <p:cNvSpPr txBox="1"/>
          <p:nvPr/>
        </p:nvSpPr>
        <p:spPr>
          <a:xfrm>
            <a:off x="1447800" y="424338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C) HCL (HashiCorp Configuration Language)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9" name="Google Shape;189;p17"/>
          <p:cNvSpPr/>
          <p:nvPr/>
        </p:nvSpPr>
        <p:spPr>
          <a:xfrm>
            <a:off x="971550" y="478437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7"/>
          <p:cNvSpPr txBox="1"/>
          <p:nvPr/>
        </p:nvSpPr>
        <p:spPr>
          <a:xfrm>
            <a:off x="1447800" y="491772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D) YAML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1" name="Google Shape;191;p17"/>
          <p:cNvSpPr/>
          <p:nvPr/>
        </p:nvSpPr>
        <p:spPr>
          <a:xfrm>
            <a:off x="6724650" y="276135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7"/>
          <p:cNvSpPr txBox="1"/>
          <p:nvPr/>
        </p:nvSpPr>
        <p:spPr>
          <a:xfrm>
            <a:off x="7200900" y="289470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A) Hanya membutuhkan satu jenis server fisik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3" name="Google Shape;193;p17"/>
          <p:cNvSpPr/>
          <p:nvPr/>
        </p:nvSpPr>
        <p:spPr>
          <a:xfrm>
            <a:off x="6724650" y="3435697"/>
            <a:ext cx="4495800" cy="1108620"/>
          </a:xfrm>
          <a:prstGeom prst="roundRect">
            <a:avLst>
              <a:gd fmla="val 6873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7"/>
          <p:cNvSpPr txBox="1"/>
          <p:nvPr/>
        </p:nvSpPr>
        <p:spPr>
          <a:xfrm>
            <a:off x="7200900" y="3569047"/>
            <a:ext cx="3829200" cy="8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B) Menghilangkan ketergantungan pada vendor dan memungkinkan pemilihan alat yang tepat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5" name="Google Shape;195;p17"/>
          <p:cNvSpPr/>
          <p:nvPr/>
        </p:nvSpPr>
        <p:spPr>
          <a:xfrm>
            <a:off x="6724650" y="4658617"/>
            <a:ext cx="4495800" cy="834330"/>
          </a:xfrm>
          <a:prstGeom prst="roundRect">
            <a:avLst>
              <a:gd fmla="val 913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7"/>
          <p:cNvSpPr txBox="1"/>
          <p:nvPr/>
        </p:nvSpPr>
        <p:spPr>
          <a:xfrm>
            <a:off x="7200900" y="4791967"/>
            <a:ext cx="3829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C) Mencegah semua jenis serangan cyber secara otomatis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7" name="Google Shape;197;p17"/>
          <p:cNvSpPr/>
          <p:nvPr/>
        </p:nvSpPr>
        <p:spPr>
          <a:xfrm>
            <a:off x="6724650" y="5607248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7"/>
          <p:cNvSpPr txBox="1"/>
          <p:nvPr/>
        </p:nvSpPr>
        <p:spPr>
          <a:xfrm>
            <a:off x="7200900" y="5740598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D) Mengurangi biaya tagihan internet bulanan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9" name="Google Shape;199;p17"/>
          <p:cNvSpPr/>
          <p:nvPr/>
        </p:nvSpPr>
        <p:spPr>
          <a:xfrm>
            <a:off x="971550" y="4660552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7"/>
          <p:cNvSpPr/>
          <p:nvPr/>
        </p:nvSpPr>
        <p:spPr>
          <a:xfrm>
            <a:off x="6724650" y="4534792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01" name="Google Shape;201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292804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2" name="Google Shape;202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360238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3" name="Google Shape;203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71575" y="427672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4" name="Google Shape;204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495106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5" name="Google Shape;205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292804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6" name="Google Shape;206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24675" y="360238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7" name="Google Shape;207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482530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8" name="Google Shape;208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5773935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7"/>
          <p:cNvSpPr txBox="1"/>
          <p:nvPr/>
        </p:nvSpPr>
        <p:spPr>
          <a:xfrm>
            <a:off x="581025" y="347811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C084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5 &amp; 6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32A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4" name="Google Shape;21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5" name="Google Shape;21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281261"/>
            <a:ext cx="5276850" cy="52479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6" name="Google Shape;216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1281261"/>
            <a:ext cx="5276850" cy="5247977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8"/>
          <p:cNvSpPr txBox="1"/>
          <p:nvPr/>
        </p:nvSpPr>
        <p:spPr>
          <a:xfrm>
            <a:off x="971550" y="1624161"/>
            <a:ext cx="4720590" cy="880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7. Terraform Core dibangun di atas biner khusus yang dikompilasi menggunakan bahasa pemrograman apa?</a:t>
            </a:r>
            <a:endParaRPr/>
          </a:p>
        </p:txBody>
      </p:sp>
      <p:sp>
        <p:nvSpPr>
          <p:cNvPr id="218" name="Google Shape;218;p18"/>
          <p:cNvSpPr txBox="1"/>
          <p:nvPr/>
        </p:nvSpPr>
        <p:spPr>
          <a:xfrm>
            <a:off x="6724650" y="1624161"/>
            <a:ext cx="4720590" cy="14667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8. Praktik Terraform yang memperlakukan arsitektur sebagai sesuatu yang tidak dapat diubah (sehingga meminimalkan bentrokan saat modifikasi) disebut...</a:t>
            </a:r>
            <a:endParaRPr/>
          </a:p>
        </p:txBody>
      </p:sp>
      <p:sp>
        <p:nvSpPr>
          <p:cNvPr id="219" name="Google Shape;219;p18"/>
          <p:cNvSpPr/>
          <p:nvPr/>
        </p:nvSpPr>
        <p:spPr>
          <a:xfrm>
            <a:off x="971550" y="274230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8"/>
          <p:cNvSpPr txBox="1"/>
          <p:nvPr/>
        </p:nvSpPr>
        <p:spPr>
          <a:xfrm>
            <a:off x="1447800" y="287565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A) Python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1" name="Google Shape;221;p18"/>
          <p:cNvSpPr/>
          <p:nvPr/>
        </p:nvSpPr>
        <p:spPr>
          <a:xfrm>
            <a:off x="971550" y="341664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8"/>
          <p:cNvSpPr txBox="1"/>
          <p:nvPr/>
        </p:nvSpPr>
        <p:spPr>
          <a:xfrm>
            <a:off x="1447800" y="354999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B) Go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3" name="Google Shape;223;p18"/>
          <p:cNvSpPr/>
          <p:nvPr/>
        </p:nvSpPr>
        <p:spPr>
          <a:xfrm>
            <a:off x="971550" y="409098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8"/>
          <p:cNvSpPr txBox="1"/>
          <p:nvPr/>
        </p:nvSpPr>
        <p:spPr>
          <a:xfrm>
            <a:off x="1447800" y="422433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C) Java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5" name="Google Shape;225;p18"/>
          <p:cNvSpPr/>
          <p:nvPr/>
        </p:nvSpPr>
        <p:spPr>
          <a:xfrm>
            <a:off x="971550" y="476532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8"/>
          <p:cNvSpPr txBox="1"/>
          <p:nvPr/>
        </p:nvSpPr>
        <p:spPr>
          <a:xfrm>
            <a:off x="1447800" y="489867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D) C++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7" name="Google Shape;227;p18"/>
          <p:cNvSpPr/>
          <p:nvPr/>
        </p:nvSpPr>
        <p:spPr>
          <a:xfrm>
            <a:off x="6724650" y="332898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8"/>
          <p:cNvSpPr txBox="1"/>
          <p:nvPr/>
        </p:nvSpPr>
        <p:spPr>
          <a:xfrm>
            <a:off x="7200900" y="346233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A) Mutable Infrastructure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9" name="Google Shape;229;p18"/>
          <p:cNvSpPr/>
          <p:nvPr/>
        </p:nvSpPr>
        <p:spPr>
          <a:xfrm>
            <a:off x="6724650" y="4003327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8"/>
          <p:cNvSpPr txBox="1"/>
          <p:nvPr/>
        </p:nvSpPr>
        <p:spPr>
          <a:xfrm>
            <a:off x="7200900" y="4136677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B) Serverless Deployment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31" name="Google Shape;231;p18"/>
          <p:cNvSpPr/>
          <p:nvPr/>
        </p:nvSpPr>
        <p:spPr>
          <a:xfrm>
            <a:off x="6724650" y="4677667"/>
            <a:ext cx="4495800" cy="834330"/>
          </a:xfrm>
          <a:prstGeom prst="roundRect">
            <a:avLst>
              <a:gd fmla="val 9133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8"/>
          <p:cNvSpPr txBox="1"/>
          <p:nvPr/>
        </p:nvSpPr>
        <p:spPr>
          <a:xfrm>
            <a:off x="7200900" y="4811017"/>
            <a:ext cx="3829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C) Immutable Architecture (Infrastruktur yang tidak berubah)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33" name="Google Shape;233;p18"/>
          <p:cNvSpPr/>
          <p:nvPr/>
        </p:nvSpPr>
        <p:spPr>
          <a:xfrm>
            <a:off x="6724650" y="5626298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8"/>
          <p:cNvSpPr txBox="1"/>
          <p:nvPr/>
        </p:nvSpPr>
        <p:spPr>
          <a:xfrm>
            <a:off x="7200900" y="5759648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D) Dynamic Scaling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35" name="Google Shape;235;p18"/>
          <p:cNvSpPr/>
          <p:nvPr/>
        </p:nvSpPr>
        <p:spPr>
          <a:xfrm>
            <a:off x="971550" y="3967162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8"/>
          <p:cNvSpPr/>
          <p:nvPr/>
        </p:nvSpPr>
        <p:spPr>
          <a:xfrm>
            <a:off x="6724650" y="5502473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37" name="Google Shape;237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290899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8" name="Google Shape;238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71575" y="3583334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9" name="Google Shape;239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425767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0" name="Google Shape;240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493201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1" name="Google Shape;241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349567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2" name="Google Shape;242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417001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3" name="Google Shape;243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24675" y="484435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4" name="Google Shape;244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5792985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18"/>
          <p:cNvSpPr txBox="1"/>
          <p:nvPr/>
        </p:nvSpPr>
        <p:spPr>
          <a:xfrm>
            <a:off x="581025" y="328761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C084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7 &amp; 8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32A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50" name="Google Shape;25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1" name="Google Shape;25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153715"/>
            <a:ext cx="5276850" cy="55032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2" name="Google Shape;252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1153715"/>
            <a:ext cx="5276850" cy="5503217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9"/>
          <p:cNvSpPr txBox="1"/>
          <p:nvPr/>
        </p:nvSpPr>
        <p:spPr>
          <a:xfrm>
            <a:off x="971550" y="1496615"/>
            <a:ext cx="472059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9. Tantangan manajemen apa yang sangat krusial agar Terraform tetap berfungsi dengan konsisten di lingkungan yang berbeda?</a:t>
            </a:r>
            <a:endParaRPr/>
          </a:p>
        </p:txBody>
      </p:sp>
      <p:sp>
        <p:nvSpPr>
          <p:cNvPr id="254" name="Google Shape;254;p19"/>
          <p:cNvSpPr txBox="1"/>
          <p:nvPr/>
        </p:nvSpPr>
        <p:spPr>
          <a:xfrm>
            <a:off x="6724650" y="1496615"/>
            <a:ext cx="4720590" cy="880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10. Apa tujuan dan manfaat utama penggunaan "Modul" dalam praktik konfigurasi Terraform?</a:t>
            </a:r>
            <a:endParaRPr/>
          </a:p>
        </p:txBody>
      </p:sp>
      <p:sp>
        <p:nvSpPr>
          <p:cNvPr id="255" name="Google Shape;255;p19"/>
          <p:cNvSpPr/>
          <p:nvPr/>
        </p:nvSpPr>
        <p:spPr>
          <a:xfrm>
            <a:off x="971550" y="2908101"/>
            <a:ext cx="4495800" cy="834330"/>
          </a:xfrm>
          <a:prstGeom prst="roundRect">
            <a:avLst>
              <a:gd fmla="val 913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9"/>
          <p:cNvSpPr txBox="1"/>
          <p:nvPr/>
        </p:nvSpPr>
        <p:spPr>
          <a:xfrm>
            <a:off x="1447800" y="3041451"/>
            <a:ext cx="3829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A) Memastikan server lokal selalu terhubung ke internet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57" name="Google Shape;257;p19"/>
          <p:cNvSpPr/>
          <p:nvPr/>
        </p:nvSpPr>
        <p:spPr>
          <a:xfrm>
            <a:off x="971550" y="3856732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9"/>
          <p:cNvSpPr txBox="1"/>
          <p:nvPr/>
        </p:nvSpPr>
        <p:spPr>
          <a:xfrm>
            <a:off x="1447800" y="3990082"/>
            <a:ext cx="3829050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D8B4FE"/>
                </a:solidFill>
                <a:latin typeface="Inter"/>
                <a:ea typeface="Inter"/>
                <a:cs typeface="Inter"/>
                <a:sym typeface="Inter"/>
              </a:rPr>
              <a:t>B) Menghafal seluruh baris kode konfigurasi</a:t>
            </a:r>
            <a:endParaRPr/>
          </a:p>
        </p:txBody>
      </p:sp>
      <p:sp>
        <p:nvSpPr>
          <p:cNvPr id="259" name="Google Shape;259;p19"/>
          <p:cNvSpPr/>
          <p:nvPr/>
        </p:nvSpPr>
        <p:spPr>
          <a:xfrm>
            <a:off x="971550" y="4531072"/>
            <a:ext cx="4495800" cy="834330"/>
          </a:xfrm>
          <a:prstGeom prst="roundRect">
            <a:avLst>
              <a:gd fmla="val 9133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9"/>
          <p:cNvSpPr txBox="1"/>
          <p:nvPr/>
        </p:nvSpPr>
        <p:spPr>
          <a:xfrm>
            <a:off x="1447800" y="4664422"/>
            <a:ext cx="3829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C) Mempertahankan status (state) agar terus sinkron dengan infrastruktur aktual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1" name="Google Shape;261;p19"/>
          <p:cNvSpPr/>
          <p:nvPr/>
        </p:nvSpPr>
        <p:spPr>
          <a:xfrm>
            <a:off x="971550" y="5479702"/>
            <a:ext cx="4495800" cy="834330"/>
          </a:xfrm>
          <a:prstGeom prst="roundRect">
            <a:avLst>
              <a:gd fmla="val 913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9"/>
          <p:cNvSpPr txBox="1"/>
          <p:nvPr/>
        </p:nvSpPr>
        <p:spPr>
          <a:xfrm>
            <a:off x="1447800" y="5613052"/>
            <a:ext cx="3829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D) Menyamakan versi OS dari semua developer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3" name="Google Shape;263;p19"/>
          <p:cNvSpPr/>
          <p:nvPr/>
        </p:nvSpPr>
        <p:spPr>
          <a:xfrm>
            <a:off x="6724650" y="2614761"/>
            <a:ext cx="4495800" cy="1108620"/>
          </a:xfrm>
          <a:prstGeom prst="roundRect">
            <a:avLst>
              <a:gd fmla="val 6873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9"/>
          <p:cNvSpPr txBox="1"/>
          <p:nvPr/>
        </p:nvSpPr>
        <p:spPr>
          <a:xfrm>
            <a:off x="7200900" y="2748111"/>
            <a:ext cx="3829200" cy="8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A) Meningkatkan penggunaan kembali kode (reusability) dan mempermudah perubahan pengaturan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5" name="Google Shape;265;p19"/>
          <p:cNvSpPr/>
          <p:nvPr/>
        </p:nvSpPr>
        <p:spPr>
          <a:xfrm>
            <a:off x="6724650" y="3837682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9"/>
          <p:cNvSpPr txBox="1"/>
          <p:nvPr/>
        </p:nvSpPr>
        <p:spPr>
          <a:xfrm>
            <a:off x="7200900" y="3971032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B) Menyembunyikan kata sandi basis data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7" name="Google Shape;267;p19"/>
          <p:cNvSpPr/>
          <p:nvPr/>
        </p:nvSpPr>
        <p:spPr>
          <a:xfrm>
            <a:off x="6724650" y="4512022"/>
            <a:ext cx="4495800" cy="834330"/>
          </a:xfrm>
          <a:prstGeom prst="roundRect">
            <a:avLst>
              <a:gd fmla="val 913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9"/>
          <p:cNvSpPr txBox="1"/>
          <p:nvPr/>
        </p:nvSpPr>
        <p:spPr>
          <a:xfrm>
            <a:off x="7200900" y="4645372"/>
            <a:ext cx="38292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C) Mengunduh penyedia cloud tambahan secara otomatis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9" name="Google Shape;269;p19"/>
          <p:cNvSpPr/>
          <p:nvPr/>
        </p:nvSpPr>
        <p:spPr>
          <a:xfrm>
            <a:off x="6724650" y="5460652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9"/>
          <p:cNvSpPr txBox="1"/>
          <p:nvPr/>
        </p:nvSpPr>
        <p:spPr>
          <a:xfrm>
            <a:off x="7200900" y="5594002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D) Meningkatkan harga layanan untuk klien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71" name="Google Shape;271;p19"/>
          <p:cNvSpPr/>
          <p:nvPr/>
        </p:nvSpPr>
        <p:spPr>
          <a:xfrm>
            <a:off x="971550" y="5355877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9"/>
          <p:cNvSpPr/>
          <p:nvPr/>
        </p:nvSpPr>
        <p:spPr>
          <a:xfrm>
            <a:off x="6724650" y="3713857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73" name="Google Shape;273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3074789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4" name="Google Shape;274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4023419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5" name="Google Shape;275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71575" y="4697759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6" name="Google Shape;276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564639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7" name="Google Shape;277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24675" y="2781448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8" name="Google Shape;278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4004369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9" name="Google Shape;279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4678709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0" name="Google Shape;280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5627340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19"/>
          <p:cNvSpPr txBox="1"/>
          <p:nvPr/>
        </p:nvSpPr>
        <p:spPr>
          <a:xfrm>
            <a:off x="581025" y="201215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C084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9 &amp; 10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32A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86" name="Google Shape;28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7" name="Google Shape;28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533525"/>
            <a:ext cx="5276850" cy="46803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8" name="Google Shape;288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1533525"/>
            <a:ext cx="5276850" cy="4680346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0"/>
          <p:cNvSpPr txBox="1"/>
          <p:nvPr/>
        </p:nvSpPr>
        <p:spPr>
          <a:xfrm>
            <a:off x="971550" y="1876425"/>
            <a:ext cx="472059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11. Alat bawaan (perintah) apa yang disediakan Terraform untuk melihat cetak biru perubahan sebelum mengeksekusinya ke lingkungan?</a:t>
            </a:r>
            <a:endParaRPr/>
          </a:p>
        </p:txBody>
      </p:sp>
      <p:sp>
        <p:nvSpPr>
          <p:cNvPr id="290" name="Google Shape;290;p20"/>
          <p:cNvSpPr txBox="1"/>
          <p:nvPr/>
        </p:nvSpPr>
        <p:spPr>
          <a:xfrm>
            <a:off x="6724650" y="1876425"/>
            <a:ext cx="472059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12. Saat menangani lingkungan yang menghubungkan layanan cloud dengan sumber daya di lokasi (on-premises), Terraform mengelola integrasi...</a:t>
            </a:r>
            <a:endParaRPr/>
          </a:p>
        </p:txBody>
      </p:sp>
      <p:sp>
        <p:nvSpPr>
          <p:cNvPr id="291" name="Google Shape;291;p20"/>
          <p:cNvSpPr/>
          <p:nvPr/>
        </p:nvSpPr>
        <p:spPr>
          <a:xfrm>
            <a:off x="971550" y="3287910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0"/>
          <p:cNvSpPr txBox="1"/>
          <p:nvPr/>
        </p:nvSpPr>
        <p:spPr>
          <a:xfrm>
            <a:off x="1447800" y="3421260"/>
            <a:ext cx="3829050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D8B4FE"/>
                </a:solidFill>
                <a:latin typeface="Inter"/>
                <a:ea typeface="Inter"/>
                <a:cs typeface="Inter"/>
                <a:sym typeface="Inter"/>
              </a:rPr>
              <a:t>A) Terraform Validate</a:t>
            </a:r>
            <a:endParaRPr/>
          </a:p>
        </p:txBody>
      </p:sp>
      <p:sp>
        <p:nvSpPr>
          <p:cNvPr id="293" name="Google Shape;293;p20"/>
          <p:cNvSpPr/>
          <p:nvPr/>
        </p:nvSpPr>
        <p:spPr>
          <a:xfrm>
            <a:off x="971550" y="3962251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0"/>
          <p:cNvSpPr txBox="1"/>
          <p:nvPr/>
        </p:nvSpPr>
        <p:spPr>
          <a:xfrm>
            <a:off x="1447800" y="4095601"/>
            <a:ext cx="3829050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4D399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B) Terraform Plan</a:t>
            </a:r>
            <a:endParaRPr/>
          </a:p>
        </p:txBody>
      </p:sp>
      <p:sp>
        <p:nvSpPr>
          <p:cNvPr id="295" name="Google Shape;295;p20"/>
          <p:cNvSpPr/>
          <p:nvPr/>
        </p:nvSpPr>
        <p:spPr>
          <a:xfrm>
            <a:off x="971550" y="4636591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20"/>
          <p:cNvSpPr txBox="1"/>
          <p:nvPr/>
        </p:nvSpPr>
        <p:spPr>
          <a:xfrm>
            <a:off x="1447800" y="4769941"/>
            <a:ext cx="3829050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D8B4FE"/>
                </a:solidFill>
                <a:latin typeface="Inter"/>
                <a:ea typeface="Inter"/>
                <a:cs typeface="Inter"/>
                <a:sym typeface="Inter"/>
              </a:rPr>
              <a:t>C) Terraform Destroy</a:t>
            </a:r>
            <a:endParaRPr/>
          </a:p>
        </p:txBody>
      </p:sp>
      <p:sp>
        <p:nvSpPr>
          <p:cNvPr id="297" name="Google Shape;297;p20"/>
          <p:cNvSpPr/>
          <p:nvPr/>
        </p:nvSpPr>
        <p:spPr>
          <a:xfrm>
            <a:off x="971550" y="5310931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0"/>
          <p:cNvSpPr txBox="1"/>
          <p:nvPr/>
        </p:nvSpPr>
        <p:spPr>
          <a:xfrm>
            <a:off x="1447800" y="5444281"/>
            <a:ext cx="3829050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D8B4FE"/>
                </a:solidFill>
                <a:latin typeface="Inter"/>
                <a:ea typeface="Inter"/>
                <a:cs typeface="Inter"/>
                <a:sym typeface="Inter"/>
              </a:rPr>
              <a:t>D) Terraform Apply</a:t>
            </a:r>
            <a:endParaRPr/>
          </a:p>
        </p:txBody>
      </p:sp>
      <p:sp>
        <p:nvSpPr>
          <p:cNvPr id="299" name="Google Shape;299;p20"/>
          <p:cNvSpPr/>
          <p:nvPr/>
        </p:nvSpPr>
        <p:spPr>
          <a:xfrm>
            <a:off x="6724650" y="3287910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20"/>
          <p:cNvSpPr txBox="1"/>
          <p:nvPr/>
        </p:nvSpPr>
        <p:spPr>
          <a:xfrm>
            <a:off x="7200900" y="3421260"/>
            <a:ext cx="3829050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D8B4FE"/>
                </a:solidFill>
                <a:latin typeface="Inter"/>
                <a:ea typeface="Inter"/>
                <a:cs typeface="Inter"/>
                <a:sym typeface="Inter"/>
              </a:rPr>
              <a:t>A) Public Cloud murni</a:t>
            </a:r>
            <a:endParaRPr/>
          </a:p>
        </p:txBody>
      </p:sp>
      <p:sp>
        <p:nvSpPr>
          <p:cNvPr id="301" name="Google Shape;301;p20"/>
          <p:cNvSpPr/>
          <p:nvPr/>
        </p:nvSpPr>
        <p:spPr>
          <a:xfrm>
            <a:off x="6724650" y="3962251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0"/>
          <p:cNvSpPr txBox="1"/>
          <p:nvPr/>
        </p:nvSpPr>
        <p:spPr>
          <a:xfrm>
            <a:off x="7200900" y="4095601"/>
            <a:ext cx="3829050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4D399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B) Hybrid Cloud</a:t>
            </a:r>
            <a:endParaRPr/>
          </a:p>
        </p:txBody>
      </p:sp>
      <p:sp>
        <p:nvSpPr>
          <p:cNvPr id="303" name="Google Shape;303;p20"/>
          <p:cNvSpPr/>
          <p:nvPr/>
        </p:nvSpPr>
        <p:spPr>
          <a:xfrm>
            <a:off x="6724650" y="4636591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0"/>
          <p:cNvSpPr txBox="1"/>
          <p:nvPr/>
        </p:nvSpPr>
        <p:spPr>
          <a:xfrm>
            <a:off x="7200900" y="4769941"/>
            <a:ext cx="3829050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D8B4FE"/>
                </a:solidFill>
                <a:latin typeface="Inter"/>
                <a:ea typeface="Inter"/>
                <a:cs typeface="Inter"/>
                <a:sym typeface="Inter"/>
              </a:rPr>
              <a:t>C) Software as a Service (SaaS)</a:t>
            </a:r>
            <a:endParaRPr/>
          </a:p>
        </p:txBody>
      </p:sp>
      <p:sp>
        <p:nvSpPr>
          <p:cNvPr id="305" name="Google Shape;305;p20"/>
          <p:cNvSpPr/>
          <p:nvPr/>
        </p:nvSpPr>
        <p:spPr>
          <a:xfrm>
            <a:off x="6724650" y="5310931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20"/>
          <p:cNvSpPr txBox="1"/>
          <p:nvPr/>
        </p:nvSpPr>
        <p:spPr>
          <a:xfrm>
            <a:off x="7200900" y="5444281"/>
            <a:ext cx="3829050" cy="293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D8B4FE"/>
                </a:solidFill>
                <a:latin typeface="Inter"/>
                <a:ea typeface="Inter"/>
                <a:cs typeface="Inter"/>
                <a:sym typeface="Inter"/>
              </a:rPr>
              <a:t>D) Single-tier application</a:t>
            </a:r>
            <a:endParaRPr/>
          </a:p>
        </p:txBody>
      </p:sp>
      <p:sp>
        <p:nvSpPr>
          <p:cNvPr id="307" name="Google Shape;307;p20"/>
          <p:cNvSpPr/>
          <p:nvPr/>
        </p:nvSpPr>
        <p:spPr>
          <a:xfrm>
            <a:off x="971550" y="4512766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0"/>
          <p:cNvSpPr/>
          <p:nvPr/>
        </p:nvSpPr>
        <p:spPr>
          <a:xfrm>
            <a:off x="6724650" y="4512766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09" name="Google Shape;309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3454598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0" name="Google Shape;310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71575" y="4128938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1" name="Google Shape;311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4803278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2" name="Google Shape;312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5477619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3" name="Google Shape;313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3454598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4" name="Google Shape;314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24675" y="4128938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5" name="Google Shape;315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4803278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6" name="Google Shape;316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5477619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0"/>
          <p:cNvSpPr txBox="1"/>
          <p:nvPr/>
        </p:nvSpPr>
        <p:spPr>
          <a:xfrm>
            <a:off x="581025" y="581025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C084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11 &amp; 12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32A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22" name="Google Shape;32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3" name="Google Shape;323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290786"/>
            <a:ext cx="5276850" cy="52289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4" name="Google Shape;324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1290786"/>
            <a:ext cx="5276850" cy="5228927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21"/>
          <p:cNvSpPr txBox="1"/>
          <p:nvPr/>
        </p:nvSpPr>
        <p:spPr>
          <a:xfrm>
            <a:off x="971550" y="1633686"/>
            <a:ext cx="472059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13. Manakah dari pilihan berikut yang BUKAN merupakan manfaat dari penggunaan Terraform berdasarkan teks yang diberikan?</a:t>
            </a:r>
            <a:endParaRPr/>
          </a:p>
        </p:txBody>
      </p:sp>
      <p:sp>
        <p:nvSpPr>
          <p:cNvPr id="326" name="Google Shape;326;p21"/>
          <p:cNvSpPr txBox="1"/>
          <p:nvPr/>
        </p:nvSpPr>
        <p:spPr>
          <a:xfrm>
            <a:off x="6724650" y="1633686"/>
            <a:ext cx="4720590" cy="117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E9D5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14. Terraform sangat membantu tim DevOps karena dapat menyederhanakan penyebaran dan pengaturan klaster untuk aplikasi berbasis kontainer di...</a:t>
            </a:r>
            <a:endParaRPr/>
          </a:p>
        </p:txBody>
      </p:sp>
      <p:sp>
        <p:nvSpPr>
          <p:cNvPr id="327" name="Google Shape;327;p21"/>
          <p:cNvSpPr/>
          <p:nvPr/>
        </p:nvSpPr>
        <p:spPr>
          <a:xfrm>
            <a:off x="971550" y="3045172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1"/>
          <p:cNvSpPr txBox="1"/>
          <p:nvPr/>
        </p:nvSpPr>
        <p:spPr>
          <a:xfrm>
            <a:off x="1447800" y="3178522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A) Manajemen status dan pembuatan versi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29" name="Google Shape;329;p21"/>
          <p:cNvSpPr/>
          <p:nvPr/>
        </p:nvSpPr>
        <p:spPr>
          <a:xfrm>
            <a:off x="971550" y="3719512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1"/>
          <p:cNvSpPr txBox="1"/>
          <p:nvPr/>
        </p:nvSpPr>
        <p:spPr>
          <a:xfrm>
            <a:off x="1447800" y="3852862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B) Standardisasi dan Praktik Terbaik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31" name="Google Shape;331;p21"/>
          <p:cNvSpPr/>
          <p:nvPr/>
        </p:nvSpPr>
        <p:spPr>
          <a:xfrm>
            <a:off x="971550" y="4393852"/>
            <a:ext cx="4495800" cy="1108620"/>
          </a:xfrm>
          <a:prstGeom prst="roundRect">
            <a:avLst>
              <a:gd fmla="val 6873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1"/>
          <p:cNvSpPr txBox="1"/>
          <p:nvPr/>
        </p:nvSpPr>
        <p:spPr>
          <a:xfrm>
            <a:off x="1447800" y="4527202"/>
            <a:ext cx="3829200" cy="8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C) Penanganan kesalahan (error handling) otomatis yang sempurna tanpa perlu pemahaman manusia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33" name="Google Shape;333;p21"/>
          <p:cNvSpPr/>
          <p:nvPr/>
        </p:nvSpPr>
        <p:spPr>
          <a:xfrm>
            <a:off x="971550" y="5616773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21"/>
          <p:cNvSpPr txBox="1"/>
          <p:nvPr/>
        </p:nvSpPr>
        <p:spPr>
          <a:xfrm>
            <a:off x="1447800" y="5750123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D) Dukungan Multi-Cloud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35" name="Google Shape;335;p21"/>
          <p:cNvSpPr/>
          <p:nvPr/>
        </p:nvSpPr>
        <p:spPr>
          <a:xfrm>
            <a:off x="6724650" y="3045172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34D399"/>
          </a:solidFill>
          <a:ln cap="flat" cmpd="sng" w="9525">
            <a:solidFill>
              <a:srgbClr val="34D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1"/>
          <p:cNvSpPr txBox="1"/>
          <p:nvPr/>
        </p:nvSpPr>
        <p:spPr>
          <a:xfrm>
            <a:off x="7200900" y="3178522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A) Kubernetes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37" name="Google Shape;337;p21"/>
          <p:cNvSpPr/>
          <p:nvPr/>
        </p:nvSpPr>
        <p:spPr>
          <a:xfrm>
            <a:off x="6724650" y="3719512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1"/>
          <p:cNvSpPr txBox="1"/>
          <p:nvPr/>
        </p:nvSpPr>
        <p:spPr>
          <a:xfrm>
            <a:off x="7200900" y="3852862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B) Adobe Suite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39" name="Google Shape;339;p21"/>
          <p:cNvSpPr/>
          <p:nvPr/>
        </p:nvSpPr>
        <p:spPr>
          <a:xfrm>
            <a:off x="6724650" y="4393852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21"/>
          <p:cNvSpPr txBox="1"/>
          <p:nvPr/>
        </p:nvSpPr>
        <p:spPr>
          <a:xfrm>
            <a:off x="7200900" y="4527202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C) Android Studio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41" name="Google Shape;341;p21"/>
          <p:cNvSpPr/>
          <p:nvPr/>
        </p:nvSpPr>
        <p:spPr>
          <a:xfrm>
            <a:off x="6724650" y="5068192"/>
            <a:ext cx="4495800" cy="560040"/>
          </a:xfrm>
          <a:prstGeom prst="roundRect">
            <a:avLst>
              <a:gd fmla="val 1360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21"/>
          <p:cNvSpPr txBox="1"/>
          <p:nvPr/>
        </p:nvSpPr>
        <p:spPr>
          <a:xfrm>
            <a:off x="7200900" y="5201542"/>
            <a:ext cx="38292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D) VMWare Workstation Pro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43" name="Google Shape;343;p21"/>
          <p:cNvSpPr/>
          <p:nvPr/>
        </p:nvSpPr>
        <p:spPr>
          <a:xfrm>
            <a:off x="971550" y="5492948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1"/>
          <p:cNvSpPr/>
          <p:nvPr/>
        </p:nvSpPr>
        <p:spPr>
          <a:xfrm>
            <a:off x="6724650" y="3595687"/>
            <a:ext cx="4495800" cy="95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345" name="Google Shape;345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3211859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6" name="Google Shape;346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388620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7" name="Google Shape;347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71575" y="456054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8" name="Google Shape;348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1575" y="578346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9" name="Google Shape;349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24675" y="3211859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0" name="Google Shape;350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388620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1" name="Google Shape;351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456054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2" name="Google Shape;352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4675" y="5234880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21"/>
          <p:cNvSpPr txBox="1"/>
          <p:nvPr/>
        </p:nvSpPr>
        <p:spPr>
          <a:xfrm>
            <a:off x="581025" y="338286"/>
            <a:ext cx="1158144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C084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Pertanyaan 13 &amp; 14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