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Poppins"/>
      <p:regular r:id="rId18"/>
      <p:bold r:id="rId19"/>
      <p:italic r:id="rId20"/>
      <p:boldItalic r:id="rId21"/>
    </p:embeddedFont>
    <p:embeddedFont>
      <p:font typeface="Lato"/>
      <p:regular r:id="rId22"/>
      <p:bold r:id="rId23"/>
      <p:italic r:id="rId24"/>
      <p:boldItalic r:id="rId25"/>
    </p:embeddedFont>
    <p:embeddedFont>
      <p:font typeface="Poppins SemiBold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italic.fntdata"/><Relationship Id="rId22" Type="http://schemas.openxmlformats.org/officeDocument/2006/relationships/font" Target="fonts/Lato-regular.fntdata"/><Relationship Id="rId21" Type="http://schemas.openxmlformats.org/officeDocument/2006/relationships/font" Target="fonts/Poppins-boldItalic.fntdata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SemiBold-regular.fntdata"/><Relationship Id="rId25" Type="http://schemas.openxmlformats.org/officeDocument/2006/relationships/font" Target="fonts/Lato-boldItalic.fntdata"/><Relationship Id="rId28" Type="http://schemas.openxmlformats.org/officeDocument/2006/relationships/font" Target="fonts/PoppinsSemiBold-italic.fntdata"/><Relationship Id="rId27" Type="http://schemas.openxmlformats.org/officeDocument/2006/relationships/font" Target="fonts/PoppinsSemi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SemiBol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Poppins-bold.fntdata"/><Relationship Id="rId18" Type="http://schemas.openxmlformats.org/officeDocument/2006/relationships/font" Target="fonts/Poppi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3.png"/><Relationship Id="rId6" Type="http://schemas.openxmlformats.org/officeDocument/2006/relationships/image" Target="../media/image6.png"/><Relationship Id="rId7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13.png"/><Relationship Id="rId7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7.png"/><Relationship Id="rId6" Type="http://schemas.openxmlformats.org/officeDocument/2006/relationships/image" Target="../media/image6.png"/><Relationship Id="rId7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765333" y="2515641"/>
            <a:ext cx="10661332" cy="904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Kuis Manajemen Rantai Pasokan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680172" y="3611025"/>
            <a:ext cx="7194600" cy="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20 Pertanyaan Pilihan Ganda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Berdasarkan Modul Praktik &amp; Strategi SCM Global Terkini.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96" name="Google Shape;39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7" name="Google Shape;397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8" name="Google Shape;39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9" name="Google Shape;399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81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22"/>
          <p:cNvSpPr txBox="1"/>
          <p:nvPr/>
        </p:nvSpPr>
        <p:spPr>
          <a:xfrm>
            <a:off x="571500" y="47625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Bagian 9: Sistem &amp; Keberlanjutan</a:t>
            </a:r>
            <a:endParaRPr/>
          </a:p>
        </p:txBody>
      </p:sp>
      <p:sp>
        <p:nvSpPr>
          <p:cNvPr id="401" name="Google Shape;401;p22"/>
          <p:cNvSpPr/>
          <p:nvPr/>
        </p:nvSpPr>
        <p:spPr>
          <a:xfrm>
            <a:off x="571500" y="1114425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22"/>
          <p:cNvSpPr txBox="1"/>
          <p:nvPr/>
        </p:nvSpPr>
        <p:spPr>
          <a:xfrm>
            <a:off x="866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17. Apa manfaat utama dari adopsi Sistem Manajemen Transportasi (TMS)?</a:t>
            </a:r>
            <a:endParaRPr/>
          </a:p>
        </p:txBody>
      </p:sp>
      <p:sp>
        <p:nvSpPr>
          <p:cNvPr id="403" name="Google Shape;403;p22"/>
          <p:cNvSpPr txBox="1"/>
          <p:nvPr/>
        </p:nvSpPr>
        <p:spPr>
          <a:xfrm>
            <a:off x="6581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18. Apa pencapaian program STRIVE milik Schneider Electric (Mercusuar Sirkular)?</a:t>
            </a:r>
            <a:endParaRPr/>
          </a:p>
        </p:txBody>
      </p:sp>
      <p:sp>
        <p:nvSpPr>
          <p:cNvPr id="404" name="Google Shape;404;p22"/>
          <p:cNvSpPr/>
          <p:nvPr/>
        </p:nvSpPr>
        <p:spPr>
          <a:xfrm>
            <a:off x="866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22"/>
          <p:cNvSpPr txBox="1"/>
          <p:nvPr/>
        </p:nvSpPr>
        <p:spPr>
          <a:xfrm>
            <a:off x="1009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Mengelola absensi harian sopir armada pengiriman perusahaan.</a:t>
            </a:r>
            <a:endParaRPr/>
          </a:p>
        </p:txBody>
      </p:sp>
      <p:sp>
        <p:nvSpPr>
          <p:cNvPr id="406" name="Google Shape;406;p22"/>
          <p:cNvSpPr/>
          <p:nvPr/>
        </p:nvSpPr>
        <p:spPr>
          <a:xfrm>
            <a:off x="866775" y="308029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22"/>
          <p:cNvSpPr txBox="1"/>
          <p:nvPr/>
        </p:nvSpPr>
        <p:spPr>
          <a:xfrm>
            <a:off x="1009650" y="317554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Mengontrol transportasi, menyediakan pelacakan real-time, dan mengurangi biaya.</a:t>
            </a:r>
            <a:endParaRPr/>
          </a:p>
        </p:txBody>
      </p:sp>
      <p:sp>
        <p:nvSpPr>
          <p:cNvPr id="408" name="Google Shape;408;p22"/>
          <p:cNvSpPr/>
          <p:nvPr/>
        </p:nvSpPr>
        <p:spPr>
          <a:xfrm>
            <a:off x="866775" y="383068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22"/>
          <p:cNvSpPr txBox="1"/>
          <p:nvPr/>
        </p:nvSpPr>
        <p:spPr>
          <a:xfrm>
            <a:off x="1009650" y="392593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Mengotomatiskan proses rekrutmen staf gudang secara massal.</a:t>
            </a:r>
            <a:endParaRPr/>
          </a:p>
        </p:txBody>
      </p:sp>
      <p:sp>
        <p:nvSpPr>
          <p:cNvPr id="410" name="Google Shape;410;p22"/>
          <p:cNvSpPr/>
          <p:nvPr/>
        </p:nvSpPr>
        <p:spPr>
          <a:xfrm>
            <a:off x="866775" y="4367807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22"/>
          <p:cNvSpPr txBox="1"/>
          <p:nvPr/>
        </p:nvSpPr>
        <p:spPr>
          <a:xfrm>
            <a:off x="1009650" y="4463057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Meningkatkan visibilitas produk di platform e-commerce dan sosial media.</a:t>
            </a:r>
            <a:endParaRPr/>
          </a:p>
        </p:txBody>
      </p:sp>
      <p:pic>
        <p:nvPicPr>
          <p:cNvPr descr="image.png" id="412" name="Google Shape;412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22"/>
          <p:cNvSpPr/>
          <p:nvPr/>
        </p:nvSpPr>
        <p:spPr>
          <a:xfrm>
            <a:off x="6581775" y="254317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2"/>
          <p:cNvSpPr txBox="1"/>
          <p:nvPr/>
        </p:nvSpPr>
        <p:spPr>
          <a:xfrm>
            <a:off x="6724650" y="263842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Membagikan 513 juta perangkat listrik gratis di wilayah tertinggal.</a:t>
            </a:r>
            <a:endParaRPr/>
          </a:p>
        </p:txBody>
      </p:sp>
      <p:sp>
        <p:nvSpPr>
          <p:cNvPr id="415" name="Google Shape;415;p22"/>
          <p:cNvSpPr/>
          <p:nvPr/>
        </p:nvSpPr>
        <p:spPr>
          <a:xfrm>
            <a:off x="6581775" y="3293566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22"/>
          <p:cNvSpPr txBox="1"/>
          <p:nvPr/>
        </p:nvSpPr>
        <p:spPr>
          <a:xfrm>
            <a:off x="6724650" y="3388816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Menghindari pengiriman 513 juta ton CO2e &amp; memakai 27% material ramah lingkungan.</a:t>
            </a:r>
            <a:endParaRPr/>
          </a:p>
        </p:txBody>
      </p:sp>
      <p:sp>
        <p:nvSpPr>
          <p:cNvPr id="417" name="Google Shape;417;p22"/>
          <p:cNvSpPr/>
          <p:nvPr/>
        </p:nvSpPr>
        <p:spPr>
          <a:xfrm>
            <a:off x="6581775" y="4043957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2"/>
          <p:cNvSpPr txBox="1"/>
          <p:nvPr/>
        </p:nvSpPr>
        <p:spPr>
          <a:xfrm>
            <a:off x="6724650" y="4139207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Mengubah desain semua produk fisik menjadi berbentuk sirkular (bundar).</a:t>
            </a:r>
            <a:endParaRPr/>
          </a:p>
        </p:txBody>
      </p:sp>
      <p:sp>
        <p:nvSpPr>
          <p:cNvPr id="419" name="Google Shape;419;p22"/>
          <p:cNvSpPr/>
          <p:nvPr/>
        </p:nvSpPr>
        <p:spPr>
          <a:xfrm>
            <a:off x="6581775" y="4794349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22"/>
          <p:cNvSpPr txBox="1"/>
          <p:nvPr/>
        </p:nvSpPr>
        <p:spPr>
          <a:xfrm>
            <a:off x="6724650" y="4889599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Memproduksi komponen semikonduktor dengan kecepatan cahaya.</a:t>
            </a:r>
            <a:endParaRPr/>
          </a:p>
        </p:txBody>
      </p:sp>
      <p:pic>
        <p:nvPicPr>
          <p:cNvPr descr="image.png" id="421" name="Google Shape;421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22"/>
          <p:cNvSpPr/>
          <p:nvPr/>
        </p:nvSpPr>
        <p:spPr>
          <a:xfrm>
            <a:off x="866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2"/>
          <p:cNvSpPr/>
          <p:nvPr/>
        </p:nvSpPr>
        <p:spPr>
          <a:xfrm>
            <a:off x="866775" y="370686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2"/>
          <p:cNvSpPr/>
          <p:nvPr/>
        </p:nvSpPr>
        <p:spPr>
          <a:xfrm>
            <a:off x="866775" y="424398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2"/>
          <p:cNvSpPr/>
          <p:nvPr/>
        </p:nvSpPr>
        <p:spPr>
          <a:xfrm>
            <a:off x="866775" y="4994374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22"/>
          <p:cNvSpPr/>
          <p:nvPr/>
        </p:nvSpPr>
        <p:spPr>
          <a:xfrm>
            <a:off x="6581775" y="3169741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2"/>
          <p:cNvSpPr/>
          <p:nvPr/>
        </p:nvSpPr>
        <p:spPr>
          <a:xfrm>
            <a:off x="6581775" y="392013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2"/>
          <p:cNvSpPr/>
          <p:nvPr/>
        </p:nvSpPr>
        <p:spPr>
          <a:xfrm>
            <a:off x="6581775" y="4670524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22"/>
          <p:cNvSpPr/>
          <p:nvPr/>
        </p:nvSpPr>
        <p:spPr>
          <a:xfrm>
            <a:off x="6581775" y="5420915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34" name="Google Shape;43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5" name="Google Shape;43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6" name="Google Shape;43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7" name="Google Shape;437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23"/>
          <p:cNvSpPr txBox="1"/>
          <p:nvPr/>
        </p:nvSpPr>
        <p:spPr>
          <a:xfrm>
            <a:off x="571500" y="47625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Bagian 10: Optimalisasi Akhir</a:t>
            </a:r>
            <a:endParaRPr/>
          </a:p>
        </p:txBody>
      </p:sp>
      <p:sp>
        <p:nvSpPr>
          <p:cNvPr id="439" name="Google Shape;439;p23"/>
          <p:cNvSpPr/>
          <p:nvPr/>
        </p:nvSpPr>
        <p:spPr>
          <a:xfrm>
            <a:off x="571500" y="1114425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3"/>
          <p:cNvSpPr txBox="1"/>
          <p:nvPr/>
        </p:nvSpPr>
        <p:spPr>
          <a:xfrm>
            <a:off x="866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19. Mengapa perusahaan perlu melakukan "Segmentasi Rantai Pasokan"?</a:t>
            </a:r>
            <a:endParaRPr/>
          </a:p>
        </p:txBody>
      </p:sp>
      <p:sp>
        <p:nvSpPr>
          <p:cNvPr id="441" name="Google Shape;441;p23"/>
          <p:cNvSpPr txBox="1"/>
          <p:nvPr/>
        </p:nvSpPr>
        <p:spPr>
          <a:xfrm>
            <a:off x="6581775" y="1819275"/>
            <a:ext cx="4980622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20. Manakah yang BUKAN merupakan komponen kunci dari Manajemen Rantai Pasokan?</a:t>
            </a:r>
            <a:endParaRPr/>
          </a:p>
        </p:txBody>
      </p:sp>
      <p:sp>
        <p:nvSpPr>
          <p:cNvPr id="442" name="Google Shape;442;p23"/>
          <p:cNvSpPr/>
          <p:nvPr/>
        </p:nvSpPr>
        <p:spPr>
          <a:xfrm>
            <a:off x="866775" y="254317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23"/>
          <p:cNvSpPr txBox="1"/>
          <p:nvPr/>
        </p:nvSpPr>
        <p:spPr>
          <a:xfrm>
            <a:off x="1009650" y="263842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Untuk memisahkan perusahaan induk menjadi anak perusahaan kecil.</a:t>
            </a:r>
            <a:endParaRPr/>
          </a:p>
        </p:txBody>
      </p:sp>
      <p:sp>
        <p:nvSpPr>
          <p:cNvPr id="444" name="Google Shape;444;p23"/>
          <p:cNvSpPr/>
          <p:nvPr/>
        </p:nvSpPr>
        <p:spPr>
          <a:xfrm>
            <a:off x="866775" y="3293566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23"/>
          <p:cNvSpPr txBox="1"/>
          <p:nvPr/>
        </p:nvSpPr>
        <p:spPr>
          <a:xfrm>
            <a:off x="1009650" y="3388816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Mengkustomisasi strategi untuk pesanan personalisasi dan pasar yang berbeda.</a:t>
            </a:r>
            <a:endParaRPr/>
          </a:p>
        </p:txBody>
      </p:sp>
      <p:sp>
        <p:nvSpPr>
          <p:cNvPr id="446" name="Google Shape;446;p23"/>
          <p:cNvSpPr/>
          <p:nvPr/>
        </p:nvSpPr>
        <p:spPr>
          <a:xfrm>
            <a:off x="866775" y="4043957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23"/>
          <p:cNvSpPr txBox="1"/>
          <p:nvPr/>
        </p:nvSpPr>
        <p:spPr>
          <a:xfrm>
            <a:off x="1009650" y="4139207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Memotong jalur distribusi demi meningkatkan laba jangka pendek.</a:t>
            </a:r>
            <a:endParaRPr/>
          </a:p>
        </p:txBody>
      </p:sp>
      <p:sp>
        <p:nvSpPr>
          <p:cNvPr id="448" name="Google Shape;448;p23"/>
          <p:cNvSpPr/>
          <p:nvPr/>
        </p:nvSpPr>
        <p:spPr>
          <a:xfrm>
            <a:off x="866775" y="4794349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23"/>
          <p:cNvSpPr txBox="1"/>
          <p:nvPr/>
        </p:nvSpPr>
        <p:spPr>
          <a:xfrm>
            <a:off x="1009650" y="4889599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Mengurangi inovasi agar perusahaan dapat fokus pada produk inti saja.</a:t>
            </a:r>
            <a:endParaRPr/>
          </a:p>
        </p:txBody>
      </p:sp>
      <p:pic>
        <p:nvPicPr>
          <p:cNvPr descr="image.png" id="450" name="Google Shape;450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23"/>
          <p:cNvSpPr/>
          <p:nvPr/>
        </p:nvSpPr>
        <p:spPr>
          <a:xfrm>
            <a:off x="6581775" y="28098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3"/>
          <p:cNvSpPr txBox="1"/>
          <p:nvPr/>
        </p:nvSpPr>
        <p:spPr>
          <a:xfrm>
            <a:off x="6724650" y="29051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Perencanaan (Planning)</a:t>
            </a:r>
            <a:endParaRPr/>
          </a:p>
        </p:txBody>
      </p:sp>
      <p:sp>
        <p:nvSpPr>
          <p:cNvPr id="453" name="Google Shape;453;p23"/>
          <p:cNvSpPr/>
          <p:nvPr/>
        </p:nvSpPr>
        <p:spPr>
          <a:xfrm>
            <a:off x="6581775" y="334699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3"/>
          <p:cNvSpPr txBox="1"/>
          <p:nvPr/>
        </p:nvSpPr>
        <p:spPr>
          <a:xfrm>
            <a:off x="6724650" y="344224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Manajemen Inventaris (Inventory Management)</a:t>
            </a:r>
            <a:endParaRPr/>
          </a:p>
        </p:txBody>
      </p:sp>
      <p:sp>
        <p:nvSpPr>
          <p:cNvPr id="455" name="Google Shape;455;p23"/>
          <p:cNvSpPr/>
          <p:nvPr/>
        </p:nvSpPr>
        <p:spPr>
          <a:xfrm>
            <a:off x="6581775" y="3884116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3"/>
          <p:cNvSpPr txBox="1"/>
          <p:nvPr/>
        </p:nvSpPr>
        <p:spPr>
          <a:xfrm>
            <a:off x="6724650" y="3979366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Pemasaran Digital (Digital Marketing)</a:t>
            </a:r>
            <a:endParaRPr/>
          </a:p>
        </p:txBody>
      </p:sp>
      <p:sp>
        <p:nvSpPr>
          <p:cNvPr id="457" name="Google Shape;457;p23"/>
          <p:cNvSpPr/>
          <p:nvPr/>
        </p:nvSpPr>
        <p:spPr>
          <a:xfrm>
            <a:off x="6581775" y="442123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23"/>
          <p:cNvSpPr txBox="1"/>
          <p:nvPr/>
        </p:nvSpPr>
        <p:spPr>
          <a:xfrm>
            <a:off x="6724650" y="451648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Manajemen Gudang (Warehouse Management)</a:t>
            </a:r>
            <a:endParaRPr/>
          </a:p>
        </p:txBody>
      </p:sp>
      <p:pic>
        <p:nvPicPr>
          <p:cNvPr descr="image.png" id="459" name="Google Shape;459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23"/>
          <p:cNvSpPr/>
          <p:nvPr/>
        </p:nvSpPr>
        <p:spPr>
          <a:xfrm>
            <a:off x="866775" y="3169741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3"/>
          <p:cNvSpPr/>
          <p:nvPr/>
        </p:nvSpPr>
        <p:spPr>
          <a:xfrm>
            <a:off x="866775" y="392013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3"/>
          <p:cNvSpPr/>
          <p:nvPr/>
        </p:nvSpPr>
        <p:spPr>
          <a:xfrm>
            <a:off x="866775" y="4670524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23"/>
          <p:cNvSpPr/>
          <p:nvPr/>
        </p:nvSpPr>
        <p:spPr>
          <a:xfrm>
            <a:off x="866775" y="5420915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23"/>
          <p:cNvSpPr/>
          <p:nvPr/>
        </p:nvSpPr>
        <p:spPr>
          <a:xfrm>
            <a:off x="6581775" y="32231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23"/>
          <p:cNvSpPr/>
          <p:nvPr/>
        </p:nvSpPr>
        <p:spPr>
          <a:xfrm>
            <a:off x="6581775" y="3760291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3"/>
          <p:cNvSpPr/>
          <p:nvPr/>
        </p:nvSpPr>
        <p:spPr>
          <a:xfrm>
            <a:off x="6581775" y="429741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3"/>
          <p:cNvSpPr/>
          <p:nvPr/>
        </p:nvSpPr>
        <p:spPr>
          <a:xfrm>
            <a:off x="6581775" y="483453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72" name="Google Shape;47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7637" y="4482256"/>
            <a:ext cx="4276725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24"/>
          <p:cNvSpPr txBox="1"/>
          <p:nvPr/>
        </p:nvSpPr>
        <p:spPr>
          <a:xfrm>
            <a:off x="3745706" y="1746944"/>
            <a:ext cx="4700587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1D4ED8"/>
                </a:solidFill>
                <a:latin typeface="Poppins"/>
                <a:ea typeface="Poppins"/>
                <a:cs typeface="Poppins"/>
                <a:sym typeface="Poppins"/>
              </a:rPr>
              <a:t>Kuis Selesai!</a:t>
            </a:r>
            <a:endParaRPr/>
          </a:p>
        </p:txBody>
      </p:sp>
      <p:sp>
        <p:nvSpPr>
          <p:cNvPr id="474" name="Google Shape;474;p24"/>
          <p:cNvSpPr txBox="1"/>
          <p:nvPr/>
        </p:nvSpPr>
        <p:spPr>
          <a:xfrm>
            <a:off x="2762250" y="3004244"/>
            <a:ext cx="6667500" cy="1097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Evaluasi hasil jawaban Anda untuk mengetahui pemahaman Anda terhadap dinamika Supply Chain Management global, inovasi teknologi, dan strategi operasional kelas dunia.</a:t>
            </a:r>
            <a:endParaRPr/>
          </a:p>
        </p:txBody>
      </p:sp>
      <p:pic>
        <p:nvPicPr>
          <p:cNvPr descr="image.png" id="475" name="Google Shape;475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8162" y="4710856"/>
            <a:ext cx="219075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4" name="Google Shape;9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5" name="Google Shape;9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571500" y="47625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Bagian 1: Konsep Dasar SCM</a:t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571500" y="1114425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866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Apa tujuan utama dari Manajemen Rantai Pasokan (SCM) menurut teks?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6581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Apa perbedaan mendasar antara Logistik dan SCM?</a:t>
            </a:r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866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1009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Menyimpan barang di gudang sebanyak mungkin.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866775" y="308029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1009650" y="317554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Mengoptimalkan rantai pasokan dari bahan baku hingga konsumen akhir.</a:t>
            </a:r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866775" y="383068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1009650" y="392593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Mengelola kampanye iklan untuk meningkatkan penjualan.</a:t>
            </a:r>
            <a:endParaRPr/>
          </a:p>
        </p:txBody>
      </p:sp>
      <p:sp>
        <p:nvSpPr>
          <p:cNvPr id="106" name="Google Shape;106;p14"/>
          <p:cNvSpPr/>
          <p:nvPr/>
        </p:nvSpPr>
        <p:spPr>
          <a:xfrm>
            <a:off x="866775" y="436780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1009650" y="446305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Fokus merekrut staf operasional yang lebih murah.</a:t>
            </a:r>
            <a:endParaRPr/>
          </a:p>
        </p:txBody>
      </p:sp>
      <p:pic>
        <p:nvPicPr>
          <p:cNvPr descr="image.png" id="108" name="Google Shape;108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4"/>
          <p:cNvSpPr/>
          <p:nvPr/>
        </p:nvSpPr>
        <p:spPr>
          <a:xfrm>
            <a:off x="6581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 txBox="1"/>
          <p:nvPr/>
        </p:nvSpPr>
        <p:spPr>
          <a:xfrm>
            <a:off x="6724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SCM adalah bagian kecil dari departemen logistik.</a:t>
            </a:r>
            <a:endParaRPr/>
          </a:p>
        </p:txBody>
      </p:sp>
      <p:sp>
        <p:nvSpPr>
          <p:cNvPr id="111" name="Google Shape;111;p14"/>
          <p:cNvSpPr/>
          <p:nvPr/>
        </p:nvSpPr>
        <p:spPr>
          <a:xfrm>
            <a:off x="6581775" y="308029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 txBox="1"/>
          <p:nvPr/>
        </p:nvSpPr>
        <p:spPr>
          <a:xfrm>
            <a:off x="6724650" y="317554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Keduanya adalah istilah yang sama dalam bisnis.</a:t>
            </a:r>
            <a:endParaRPr/>
          </a:p>
        </p:txBody>
      </p:sp>
      <p:sp>
        <p:nvSpPr>
          <p:cNvPr id="113" name="Google Shape;113;p14"/>
          <p:cNvSpPr/>
          <p:nvPr/>
        </p:nvSpPr>
        <p:spPr>
          <a:xfrm>
            <a:off x="6581775" y="3617416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4"/>
          <p:cNvSpPr txBox="1"/>
          <p:nvPr/>
        </p:nvSpPr>
        <p:spPr>
          <a:xfrm>
            <a:off x="6724650" y="3712666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Logistik fokus pada penyimpanan &amp; transportasi, SCM mencakup seluruh rantai nilai.</a:t>
            </a:r>
            <a:endParaRPr/>
          </a:p>
        </p:txBody>
      </p:sp>
      <p:sp>
        <p:nvSpPr>
          <p:cNvPr id="115" name="Google Shape;115;p14"/>
          <p:cNvSpPr/>
          <p:nvPr/>
        </p:nvSpPr>
        <p:spPr>
          <a:xfrm>
            <a:off x="6581775" y="4367807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 txBox="1"/>
          <p:nvPr/>
        </p:nvSpPr>
        <p:spPr>
          <a:xfrm>
            <a:off x="6724650" y="4463057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Logistik menangani bahan baku, SCM hanya menangani barang jadi.</a:t>
            </a:r>
            <a:endParaRPr/>
          </a:p>
        </p:txBody>
      </p:sp>
      <p:pic>
        <p:nvPicPr>
          <p:cNvPr descr="image.png" id="117" name="Google Shape;117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/>
          <p:nvPr/>
        </p:nvSpPr>
        <p:spPr>
          <a:xfrm>
            <a:off x="866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4"/>
          <p:cNvSpPr/>
          <p:nvPr/>
        </p:nvSpPr>
        <p:spPr>
          <a:xfrm>
            <a:off x="866775" y="370686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4"/>
          <p:cNvSpPr/>
          <p:nvPr/>
        </p:nvSpPr>
        <p:spPr>
          <a:xfrm>
            <a:off x="866775" y="424398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4"/>
          <p:cNvSpPr/>
          <p:nvPr/>
        </p:nvSpPr>
        <p:spPr>
          <a:xfrm>
            <a:off x="866775" y="4781103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4"/>
          <p:cNvSpPr/>
          <p:nvPr/>
        </p:nvSpPr>
        <p:spPr>
          <a:xfrm>
            <a:off x="6581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4"/>
          <p:cNvSpPr/>
          <p:nvPr/>
        </p:nvSpPr>
        <p:spPr>
          <a:xfrm>
            <a:off x="6581775" y="3493591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4"/>
          <p:cNvSpPr/>
          <p:nvPr/>
        </p:nvSpPr>
        <p:spPr>
          <a:xfrm>
            <a:off x="6581775" y="424398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4"/>
          <p:cNvSpPr/>
          <p:nvPr/>
        </p:nvSpPr>
        <p:spPr>
          <a:xfrm>
            <a:off x="6581775" y="4994374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0" name="Google Shape;13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1" name="Google Shape;13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2" name="Google Shape;13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" name="Google Shape;13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5"/>
          <p:cNvSpPr txBox="1"/>
          <p:nvPr/>
        </p:nvSpPr>
        <p:spPr>
          <a:xfrm>
            <a:off x="571500" y="47625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Bagian 2: Perencanaan &amp; Model SCM</a:t>
            </a:r>
            <a:endParaRPr/>
          </a:p>
        </p:txBody>
      </p:sp>
      <p:sp>
        <p:nvSpPr>
          <p:cNvPr id="135" name="Google Shape;135;p15"/>
          <p:cNvSpPr/>
          <p:nvPr/>
        </p:nvSpPr>
        <p:spPr>
          <a:xfrm>
            <a:off x="571500" y="1114425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5"/>
          <p:cNvSpPr txBox="1"/>
          <p:nvPr/>
        </p:nvSpPr>
        <p:spPr>
          <a:xfrm>
            <a:off x="866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Mengapa "Analisis Risiko" sangat penting dalam tahap Perencanaan SCM?</a:t>
            </a:r>
            <a:endParaRPr/>
          </a:p>
        </p:txBody>
      </p:sp>
      <p:sp>
        <p:nvSpPr>
          <p:cNvPr id="137" name="Google Shape;137;p15"/>
          <p:cNvSpPr txBox="1"/>
          <p:nvPr/>
        </p:nvSpPr>
        <p:spPr>
          <a:xfrm>
            <a:off x="6581775" y="1819275"/>
            <a:ext cx="4980622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4. Model rantai pasokan manakah yang ditujukan untuk menghadapi fluktuasi permintaan karena musim atau festival?</a:t>
            </a:r>
            <a:endParaRPr/>
          </a:p>
        </p:txBody>
      </p:sp>
      <p:sp>
        <p:nvSpPr>
          <p:cNvPr id="138" name="Google Shape;138;p15"/>
          <p:cNvSpPr/>
          <p:nvPr/>
        </p:nvSpPr>
        <p:spPr>
          <a:xfrm>
            <a:off x="866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5"/>
          <p:cNvSpPr txBox="1"/>
          <p:nvPr/>
        </p:nvSpPr>
        <p:spPr>
          <a:xfrm>
            <a:off x="1009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Untuk menghitung pajak tahunan perusahaan.</a:t>
            </a:r>
            <a:endParaRPr/>
          </a:p>
        </p:txBody>
      </p:sp>
      <p:sp>
        <p:nvSpPr>
          <p:cNvPr id="140" name="Google Shape;140;p15"/>
          <p:cNvSpPr/>
          <p:nvPr/>
        </p:nvSpPr>
        <p:spPr>
          <a:xfrm>
            <a:off x="866775" y="308029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5"/>
          <p:cNvSpPr txBox="1"/>
          <p:nvPr/>
        </p:nvSpPr>
        <p:spPr>
          <a:xfrm>
            <a:off x="1009650" y="317554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Membuat skenario 'bagaimana jika' untuk mengidentifikasi &amp; memitigasi ancaman.</a:t>
            </a:r>
            <a:endParaRPr/>
          </a:p>
        </p:txBody>
      </p:sp>
      <p:sp>
        <p:nvSpPr>
          <p:cNvPr id="142" name="Google Shape;142;p15"/>
          <p:cNvSpPr/>
          <p:nvPr/>
        </p:nvSpPr>
        <p:spPr>
          <a:xfrm>
            <a:off x="866775" y="383068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5"/>
          <p:cNvSpPr txBox="1"/>
          <p:nvPr/>
        </p:nvSpPr>
        <p:spPr>
          <a:xfrm>
            <a:off x="1009650" y="392593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Untuk menekan gaji karyawan lini produksi.</a:t>
            </a:r>
            <a:endParaRPr/>
          </a:p>
        </p:txBody>
      </p:sp>
      <p:sp>
        <p:nvSpPr>
          <p:cNvPr id="144" name="Google Shape;144;p15"/>
          <p:cNvSpPr/>
          <p:nvPr/>
        </p:nvSpPr>
        <p:spPr>
          <a:xfrm>
            <a:off x="866775" y="436780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1009650" y="446305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Digunakan untuk meningkatkan anggaran pemasaran digital.</a:t>
            </a:r>
            <a:endParaRPr/>
          </a:p>
        </p:txBody>
      </p:sp>
      <p:pic>
        <p:nvPicPr>
          <p:cNvPr descr="image.png" id="146" name="Google Shape;146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5"/>
          <p:cNvSpPr/>
          <p:nvPr/>
        </p:nvSpPr>
        <p:spPr>
          <a:xfrm>
            <a:off x="6581775" y="28098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5"/>
          <p:cNvSpPr txBox="1"/>
          <p:nvPr/>
        </p:nvSpPr>
        <p:spPr>
          <a:xfrm>
            <a:off x="6724650" y="29051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Model Aliran Kontinu (Continuous Flow).</a:t>
            </a:r>
            <a:endParaRPr/>
          </a:p>
        </p:txBody>
      </p:sp>
      <p:sp>
        <p:nvSpPr>
          <p:cNvPr id="149" name="Google Shape;149;p15"/>
          <p:cNvSpPr/>
          <p:nvPr/>
        </p:nvSpPr>
        <p:spPr>
          <a:xfrm>
            <a:off x="6581775" y="334699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5"/>
          <p:cNvSpPr txBox="1"/>
          <p:nvPr/>
        </p:nvSpPr>
        <p:spPr>
          <a:xfrm>
            <a:off x="6724650" y="344224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Model Rantai Efisien (Efficient Chain).</a:t>
            </a:r>
            <a:endParaRPr/>
          </a:p>
        </p:txBody>
      </p:sp>
      <p:sp>
        <p:nvSpPr>
          <p:cNvPr id="151" name="Google Shape;151;p15"/>
          <p:cNvSpPr/>
          <p:nvPr/>
        </p:nvSpPr>
        <p:spPr>
          <a:xfrm>
            <a:off x="6581775" y="3884116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5"/>
          <p:cNvSpPr txBox="1"/>
          <p:nvPr/>
        </p:nvSpPr>
        <p:spPr>
          <a:xfrm>
            <a:off x="6724650" y="3979366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Model Fleksibel (Flexible Model).</a:t>
            </a:r>
            <a:endParaRPr/>
          </a:p>
        </p:txBody>
      </p:sp>
      <p:sp>
        <p:nvSpPr>
          <p:cNvPr id="153" name="Google Shape;153;p15"/>
          <p:cNvSpPr/>
          <p:nvPr/>
        </p:nvSpPr>
        <p:spPr>
          <a:xfrm>
            <a:off x="6581775" y="442123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5"/>
          <p:cNvSpPr txBox="1"/>
          <p:nvPr/>
        </p:nvSpPr>
        <p:spPr>
          <a:xfrm>
            <a:off x="6724650" y="451648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Model Rantai Cepat (Fast Chain).</a:t>
            </a:r>
            <a:endParaRPr/>
          </a:p>
        </p:txBody>
      </p:sp>
      <p:pic>
        <p:nvPicPr>
          <p:cNvPr descr="image.png" id="155" name="Google Shape;155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5"/>
          <p:cNvSpPr/>
          <p:nvPr/>
        </p:nvSpPr>
        <p:spPr>
          <a:xfrm>
            <a:off x="866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5"/>
          <p:cNvSpPr/>
          <p:nvPr/>
        </p:nvSpPr>
        <p:spPr>
          <a:xfrm>
            <a:off x="866775" y="370686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5"/>
          <p:cNvSpPr/>
          <p:nvPr/>
        </p:nvSpPr>
        <p:spPr>
          <a:xfrm>
            <a:off x="866775" y="424398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5"/>
          <p:cNvSpPr/>
          <p:nvPr/>
        </p:nvSpPr>
        <p:spPr>
          <a:xfrm>
            <a:off x="866775" y="4781103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5"/>
          <p:cNvSpPr/>
          <p:nvPr/>
        </p:nvSpPr>
        <p:spPr>
          <a:xfrm>
            <a:off x="6581775" y="32231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5"/>
          <p:cNvSpPr/>
          <p:nvPr/>
        </p:nvSpPr>
        <p:spPr>
          <a:xfrm>
            <a:off x="6581775" y="3760291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5"/>
          <p:cNvSpPr/>
          <p:nvPr/>
        </p:nvSpPr>
        <p:spPr>
          <a:xfrm>
            <a:off x="6581775" y="429741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5"/>
          <p:cNvSpPr/>
          <p:nvPr/>
        </p:nvSpPr>
        <p:spPr>
          <a:xfrm>
            <a:off x="6581775" y="483453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8" name="Google Shape;16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9" name="Google Shape;16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1" name="Google Shape;171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6"/>
          <p:cNvSpPr txBox="1"/>
          <p:nvPr/>
        </p:nvSpPr>
        <p:spPr>
          <a:xfrm>
            <a:off x="571500" y="47625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Bagian 3: Model &amp; Logistik</a:t>
            </a:r>
            <a:endParaRPr/>
          </a:p>
        </p:txBody>
      </p:sp>
      <p:sp>
        <p:nvSpPr>
          <p:cNvPr id="173" name="Google Shape;173;p16"/>
          <p:cNvSpPr/>
          <p:nvPr/>
        </p:nvSpPr>
        <p:spPr>
          <a:xfrm>
            <a:off x="571500" y="1114425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6"/>
          <p:cNvSpPr txBox="1"/>
          <p:nvPr/>
        </p:nvSpPr>
        <p:spPr>
          <a:xfrm>
            <a:off x="866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5. Apa perbedaan utama antara Model Agile dan Continuous Flow?</a:t>
            </a:r>
            <a:endParaRPr/>
          </a:p>
        </p:txBody>
      </p:sp>
      <p:sp>
        <p:nvSpPr>
          <p:cNvPr id="175" name="Google Shape;175;p16"/>
          <p:cNvSpPr txBox="1"/>
          <p:nvPr/>
        </p:nvSpPr>
        <p:spPr>
          <a:xfrm>
            <a:off x="6581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6. Apa yang dimaksud dengan "Logistik Balik" (Reverse Logistics)?</a:t>
            </a:r>
            <a:endParaRPr/>
          </a:p>
        </p:txBody>
      </p:sp>
      <p:sp>
        <p:nvSpPr>
          <p:cNvPr id="176" name="Google Shape;176;p16"/>
          <p:cNvSpPr/>
          <p:nvPr/>
        </p:nvSpPr>
        <p:spPr>
          <a:xfrm>
            <a:off x="866775" y="254317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6"/>
          <p:cNvSpPr txBox="1"/>
          <p:nvPr/>
        </p:nvSpPr>
        <p:spPr>
          <a:xfrm>
            <a:off x="1009650" y="263842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Agile untuk permintaan variabel/tidak stabil, Continuous Flow untuk permintaan stabil.</a:t>
            </a:r>
            <a:endParaRPr/>
          </a:p>
        </p:txBody>
      </p:sp>
      <p:sp>
        <p:nvSpPr>
          <p:cNvPr id="178" name="Google Shape;178;p16"/>
          <p:cNvSpPr/>
          <p:nvPr/>
        </p:nvSpPr>
        <p:spPr>
          <a:xfrm>
            <a:off x="866775" y="3293566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6"/>
          <p:cNvSpPr txBox="1"/>
          <p:nvPr/>
        </p:nvSpPr>
        <p:spPr>
          <a:xfrm>
            <a:off x="1009650" y="3388816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Agile untuk barang murah, Continuous Flow untuk barang mahal.</a:t>
            </a:r>
            <a:endParaRPr/>
          </a:p>
        </p:txBody>
      </p:sp>
      <p:sp>
        <p:nvSpPr>
          <p:cNvPr id="180" name="Google Shape;180;p16"/>
          <p:cNvSpPr/>
          <p:nvPr/>
        </p:nvSpPr>
        <p:spPr>
          <a:xfrm>
            <a:off x="866775" y="404395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6"/>
          <p:cNvSpPr txBox="1"/>
          <p:nvPr/>
        </p:nvSpPr>
        <p:spPr>
          <a:xfrm>
            <a:off x="1009650" y="413920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Keduanya sama-sama fokus pada persaingan harga.</a:t>
            </a:r>
            <a:endParaRPr/>
          </a:p>
        </p:txBody>
      </p:sp>
      <p:sp>
        <p:nvSpPr>
          <p:cNvPr id="182" name="Google Shape;182;p16"/>
          <p:cNvSpPr/>
          <p:nvPr/>
        </p:nvSpPr>
        <p:spPr>
          <a:xfrm>
            <a:off x="866775" y="4581078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6"/>
          <p:cNvSpPr txBox="1"/>
          <p:nvPr/>
        </p:nvSpPr>
        <p:spPr>
          <a:xfrm>
            <a:off x="1009650" y="4676328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Agile memproduksi barang massal secara konstan.</a:t>
            </a:r>
            <a:endParaRPr/>
          </a:p>
        </p:txBody>
      </p:sp>
      <p:pic>
        <p:nvPicPr>
          <p:cNvPr descr="image.png" id="184" name="Google Shape;184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6"/>
          <p:cNvSpPr/>
          <p:nvPr/>
        </p:nvSpPr>
        <p:spPr>
          <a:xfrm>
            <a:off x="6581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6"/>
          <p:cNvSpPr txBox="1"/>
          <p:nvPr/>
        </p:nvSpPr>
        <p:spPr>
          <a:xfrm>
            <a:off x="6724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Mengekspor barang produksi kembali ke luar negeri.</a:t>
            </a:r>
            <a:endParaRPr/>
          </a:p>
        </p:txBody>
      </p:sp>
      <p:sp>
        <p:nvSpPr>
          <p:cNvPr id="187" name="Google Shape;187;p16"/>
          <p:cNvSpPr/>
          <p:nvPr/>
        </p:nvSpPr>
        <p:spPr>
          <a:xfrm>
            <a:off x="6581775" y="308029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6"/>
          <p:cNvSpPr txBox="1"/>
          <p:nvPr/>
        </p:nvSpPr>
        <p:spPr>
          <a:xfrm>
            <a:off x="6724650" y="317554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Pengambilan produk dari pelanggan kembali ke produsen karena cacat/rusak.</a:t>
            </a:r>
            <a:endParaRPr/>
          </a:p>
        </p:txBody>
      </p:sp>
      <p:sp>
        <p:nvSpPr>
          <p:cNvPr id="189" name="Google Shape;189;p16"/>
          <p:cNvSpPr/>
          <p:nvPr/>
        </p:nvSpPr>
        <p:spPr>
          <a:xfrm>
            <a:off x="6581775" y="383068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6"/>
          <p:cNvSpPr txBox="1"/>
          <p:nvPr/>
        </p:nvSpPr>
        <p:spPr>
          <a:xfrm>
            <a:off x="6724650" y="392593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Menukar bahan baku mentah dengan pemasok lain.</a:t>
            </a:r>
            <a:endParaRPr/>
          </a:p>
        </p:txBody>
      </p:sp>
      <p:sp>
        <p:nvSpPr>
          <p:cNvPr id="191" name="Google Shape;191;p16"/>
          <p:cNvSpPr/>
          <p:nvPr/>
        </p:nvSpPr>
        <p:spPr>
          <a:xfrm>
            <a:off x="6581775" y="436780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6"/>
          <p:cNvSpPr txBox="1"/>
          <p:nvPr/>
        </p:nvSpPr>
        <p:spPr>
          <a:xfrm>
            <a:off x="6724650" y="446305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Mengirimkan produk ke distributor cadangan.</a:t>
            </a:r>
            <a:endParaRPr/>
          </a:p>
        </p:txBody>
      </p:sp>
      <p:pic>
        <p:nvPicPr>
          <p:cNvPr descr="image.png" id="193" name="Google Shape;193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6"/>
          <p:cNvSpPr/>
          <p:nvPr/>
        </p:nvSpPr>
        <p:spPr>
          <a:xfrm>
            <a:off x="866775" y="3169741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6"/>
          <p:cNvSpPr/>
          <p:nvPr/>
        </p:nvSpPr>
        <p:spPr>
          <a:xfrm>
            <a:off x="866775" y="392013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866775" y="4457253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6"/>
          <p:cNvSpPr/>
          <p:nvPr/>
        </p:nvSpPr>
        <p:spPr>
          <a:xfrm>
            <a:off x="866775" y="4994374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6"/>
          <p:cNvSpPr/>
          <p:nvPr/>
        </p:nvSpPr>
        <p:spPr>
          <a:xfrm>
            <a:off x="6581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6"/>
          <p:cNvSpPr/>
          <p:nvPr/>
        </p:nvSpPr>
        <p:spPr>
          <a:xfrm>
            <a:off x="6581775" y="370686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6"/>
          <p:cNvSpPr/>
          <p:nvPr/>
        </p:nvSpPr>
        <p:spPr>
          <a:xfrm>
            <a:off x="6581775" y="424398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6"/>
          <p:cNvSpPr/>
          <p:nvPr/>
        </p:nvSpPr>
        <p:spPr>
          <a:xfrm>
            <a:off x="6581775" y="4781103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6" name="Google Shape;20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7" name="Google Shape;20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9" name="Google Shape;20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7"/>
          <p:cNvSpPr txBox="1"/>
          <p:nvPr/>
        </p:nvSpPr>
        <p:spPr>
          <a:xfrm>
            <a:off x="571500" y="47625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Bagian 4: Tantangan &amp; Teknologi SCM</a:t>
            </a:r>
            <a:endParaRPr/>
          </a:p>
        </p:txBody>
      </p:sp>
      <p:sp>
        <p:nvSpPr>
          <p:cNvPr id="211" name="Google Shape;211;p17"/>
          <p:cNvSpPr/>
          <p:nvPr/>
        </p:nvSpPr>
        <p:spPr>
          <a:xfrm>
            <a:off x="571500" y="1114425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7"/>
          <p:cNvSpPr txBox="1"/>
          <p:nvPr/>
        </p:nvSpPr>
        <p:spPr>
          <a:xfrm>
            <a:off x="866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7. Apa tantangan utama yang disebabkan oleh "Efek Bullwhip"?</a:t>
            </a:r>
            <a:endParaRPr/>
          </a:p>
        </p:txBody>
      </p:sp>
      <p:sp>
        <p:nvSpPr>
          <p:cNvPr id="213" name="Google Shape;213;p17"/>
          <p:cNvSpPr txBox="1"/>
          <p:nvPr/>
        </p:nvSpPr>
        <p:spPr>
          <a:xfrm>
            <a:off x="6581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8. Bagaimana teknologi GPS dan Tag RFID membantu Logistik dalam SCM?</a:t>
            </a:r>
            <a:endParaRPr/>
          </a:p>
        </p:txBody>
      </p:sp>
      <p:sp>
        <p:nvSpPr>
          <p:cNvPr id="214" name="Google Shape;214;p17"/>
          <p:cNvSpPr/>
          <p:nvPr/>
        </p:nvSpPr>
        <p:spPr>
          <a:xfrm>
            <a:off x="866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7"/>
          <p:cNvSpPr txBox="1"/>
          <p:nvPr/>
        </p:nvSpPr>
        <p:spPr>
          <a:xfrm>
            <a:off x="1009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Peningkatan keuntungan secara eksponensial di akhir tahun.</a:t>
            </a:r>
            <a:endParaRPr/>
          </a:p>
        </p:txBody>
      </p:sp>
      <p:sp>
        <p:nvSpPr>
          <p:cNvPr id="216" name="Google Shape;216;p17"/>
          <p:cNvSpPr/>
          <p:nvPr/>
        </p:nvSpPr>
        <p:spPr>
          <a:xfrm>
            <a:off x="866775" y="308029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7"/>
          <p:cNvSpPr txBox="1"/>
          <p:nvPr/>
        </p:nvSpPr>
        <p:spPr>
          <a:xfrm>
            <a:off x="1009650" y="317554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Fluktuasi dan distorsi peramalan permintaan dari hilir ke hulu.</a:t>
            </a:r>
            <a:endParaRPr/>
          </a:p>
        </p:txBody>
      </p:sp>
      <p:sp>
        <p:nvSpPr>
          <p:cNvPr id="218" name="Google Shape;218;p17"/>
          <p:cNvSpPr/>
          <p:nvPr/>
        </p:nvSpPr>
        <p:spPr>
          <a:xfrm>
            <a:off x="866775" y="3617416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7"/>
          <p:cNvSpPr txBox="1"/>
          <p:nvPr/>
        </p:nvSpPr>
        <p:spPr>
          <a:xfrm>
            <a:off x="1009650" y="3712666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Kenaikan harga bahan baku akibat inflasi global.</a:t>
            </a:r>
            <a:endParaRPr/>
          </a:p>
        </p:txBody>
      </p:sp>
      <p:sp>
        <p:nvSpPr>
          <p:cNvPr id="220" name="Google Shape;220;p17"/>
          <p:cNvSpPr/>
          <p:nvPr/>
        </p:nvSpPr>
        <p:spPr>
          <a:xfrm>
            <a:off x="866775" y="415453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7"/>
          <p:cNvSpPr txBox="1"/>
          <p:nvPr/>
        </p:nvSpPr>
        <p:spPr>
          <a:xfrm>
            <a:off x="1009650" y="424978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Strategi diskon besar-besaran yang gagal.</a:t>
            </a:r>
            <a:endParaRPr/>
          </a:p>
        </p:txBody>
      </p:sp>
      <p:pic>
        <p:nvPicPr>
          <p:cNvPr descr="image.png" id="222" name="Google Shape;222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7"/>
          <p:cNvSpPr/>
          <p:nvPr/>
        </p:nvSpPr>
        <p:spPr>
          <a:xfrm>
            <a:off x="6581775" y="254317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7"/>
          <p:cNvSpPr txBox="1"/>
          <p:nvPr/>
        </p:nvSpPr>
        <p:spPr>
          <a:xfrm>
            <a:off x="6724650" y="263842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Melacak pengiriman secara real-time untuk mencegah kehilangan.</a:t>
            </a:r>
            <a:endParaRPr/>
          </a:p>
        </p:txBody>
      </p:sp>
      <p:sp>
        <p:nvSpPr>
          <p:cNvPr id="225" name="Google Shape;225;p17"/>
          <p:cNvSpPr/>
          <p:nvPr/>
        </p:nvSpPr>
        <p:spPr>
          <a:xfrm>
            <a:off x="6581775" y="3293566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7"/>
          <p:cNvSpPr txBox="1"/>
          <p:nvPr/>
        </p:nvSpPr>
        <p:spPr>
          <a:xfrm>
            <a:off x="6724650" y="3388816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Menghitung upah tenaga kerja kurir logistik secara otomatis.</a:t>
            </a:r>
            <a:endParaRPr/>
          </a:p>
        </p:txBody>
      </p:sp>
      <p:sp>
        <p:nvSpPr>
          <p:cNvPr id="227" name="Google Shape;227;p17"/>
          <p:cNvSpPr/>
          <p:nvPr/>
        </p:nvSpPr>
        <p:spPr>
          <a:xfrm>
            <a:off x="6581775" y="383068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7"/>
          <p:cNvSpPr txBox="1"/>
          <p:nvPr/>
        </p:nvSpPr>
        <p:spPr>
          <a:xfrm>
            <a:off x="6724650" y="392593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Mendesain kemasan produk yang inovatif dan kuat.</a:t>
            </a:r>
            <a:endParaRPr/>
          </a:p>
        </p:txBody>
      </p:sp>
      <p:sp>
        <p:nvSpPr>
          <p:cNvPr id="229" name="Google Shape;229;p17"/>
          <p:cNvSpPr/>
          <p:nvPr/>
        </p:nvSpPr>
        <p:spPr>
          <a:xfrm>
            <a:off x="6581775" y="436780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7"/>
          <p:cNvSpPr txBox="1"/>
          <p:nvPr/>
        </p:nvSpPr>
        <p:spPr>
          <a:xfrm>
            <a:off x="6724650" y="446305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Memproduksi komponen barang secara otonom di gudang.</a:t>
            </a:r>
            <a:endParaRPr/>
          </a:p>
        </p:txBody>
      </p:sp>
      <p:pic>
        <p:nvPicPr>
          <p:cNvPr descr="image.png" id="231" name="Google Shape;231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7"/>
          <p:cNvSpPr/>
          <p:nvPr/>
        </p:nvSpPr>
        <p:spPr>
          <a:xfrm>
            <a:off x="866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7"/>
          <p:cNvSpPr/>
          <p:nvPr/>
        </p:nvSpPr>
        <p:spPr>
          <a:xfrm>
            <a:off x="866775" y="3493591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7"/>
          <p:cNvSpPr/>
          <p:nvPr/>
        </p:nvSpPr>
        <p:spPr>
          <a:xfrm>
            <a:off x="866775" y="403071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7"/>
          <p:cNvSpPr/>
          <p:nvPr/>
        </p:nvSpPr>
        <p:spPr>
          <a:xfrm>
            <a:off x="866775" y="456783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7"/>
          <p:cNvSpPr/>
          <p:nvPr/>
        </p:nvSpPr>
        <p:spPr>
          <a:xfrm>
            <a:off x="6581775" y="3169741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6581775" y="370686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7"/>
          <p:cNvSpPr/>
          <p:nvPr/>
        </p:nvSpPr>
        <p:spPr>
          <a:xfrm>
            <a:off x="6581775" y="424398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7"/>
          <p:cNvSpPr/>
          <p:nvPr/>
        </p:nvSpPr>
        <p:spPr>
          <a:xfrm>
            <a:off x="6581775" y="4781103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4" name="Google Shape;24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5" name="Google Shape;24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6" name="Google Shape;24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7" name="Google Shape;247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8"/>
          <p:cNvSpPr txBox="1"/>
          <p:nvPr/>
        </p:nvSpPr>
        <p:spPr>
          <a:xfrm>
            <a:off x="571500" y="47625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Bagian 5: Teknologi Lanjutan &amp; Hambatan</a:t>
            </a:r>
            <a:endParaRPr/>
          </a:p>
        </p:txBody>
      </p:sp>
      <p:sp>
        <p:nvSpPr>
          <p:cNvPr id="249" name="Google Shape;249;p18"/>
          <p:cNvSpPr/>
          <p:nvPr/>
        </p:nvSpPr>
        <p:spPr>
          <a:xfrm>
            <a:off x="571500" y="1114425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8"/>
          <p:cNvSpPr txBox="1"/>
          <p:nvPr/>
        </p:nvSpPr>
        <p:spPr>
          <a:xfrm>
            <a:off x="866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9. Apa fungsi utama teknologi Blockchain dalam Manajemen Rantai Pasokan?</a:t>
            </a:r>
            <a:endParaRPr/>
          </a:p>
        </p:txBody>
      </p:sp>
      <p:sp>
        <p:nvSpPr>
          <p:cNvPr id="251" name="Google Shape;251;p18"/>
          <p:cNvSpPr txBox="1"/>
          <p:nvPr/>
        </p:nvSpPr>
        <p:spPr>
          <a:xfrm>
            <a:off x="6581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10. Tantangan apa yang secara langsung memicu "Kenaikan Biaya" dalam SCM?</a:t>
            </a:r>
            <a:endParaRPr/>
          </a:p>
        </p:txBody>
      </p:sp>
      <p:sp>
        <p:nvSpPr>
          <p:cNvPr id="252" name="Google Shape;252;p18"/>
          <p:cNvSpPr/>
          <p:nvPr/>
        </p:nvSpPr>
        <p:spPr>
          <a:xfrm>
            <a:off x="866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8"/>
          <p:cNvSpPr txBox="1"/>
          <p:nvPr/>
        </p:nvSpPr>
        <p:spPr>
          <a:xfrm>
            <a:off x="1009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Melakukan pembayaran gaji karyawan dengan cryptocurrency.</a:t>
            </a:r>
            <a:endParaRPr/>
          </a:p>
        </p:txBody>
      </p:sp>
      <p:sp>
        <p:nvSpPr>
          <p:cNvPr id="254" name="Google Shape;254;p18"/>
          <p:cNvSpPr/>
          <p:nvPr/>
        </p:nvSpPr>
        <p:spPr>
          <a:xfrm>
            <a:off x="866775" y="308029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8"/>
          <p:cNvSpPr txBox="1"/>
          <p:nvPr/>
        </p:nvSpPr>
        <p:spPr>
          <a:xfrm>
            <a:off x="1009650" y="317554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Menyediakan pencatatan aman yang tidak dapat diubah untuk melacak asal produk.</a:t>
            </a:r>
            <a:endParaRPr/>
          </a:p>
        </p:txBody>
      </p:sp>
      <p:sp>
        <p:nvSpPr>
          <p:cNvPr id="256" name="Google Shape;256;p18"/>
          <p:cNvSpPr/>
          <p:nvPr/>
        </p:nvSpPr>
        <p:spPr>
          <a:xfrm>
            <a:off x="866775" y="383068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8"/>
          <p:cNvSpPr txBox="1"/>
          <p:nvPr/>
        </p:nvSpPr>
        <p:spPr>
          <a:xfrm>
            <a:off x="1009650" y="392593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Mengendalikan robot perakitan di fasilitas manufaktur.</a:t>
            </a:r>
            <a:endParaRPr/>
          </a:p>
        </p:txBody>
      </p:sp>
      <p:sp>
        <p:nvSpPr>
          <p:cNvPr id="258" name="Google Shape;258;p18"/>
          <p:cNvSpPr/>
          <p:nvPr/>
        </p:nvSpPr>
        <p:spPr>
          <a:xfrm>
            <a:off x="866775" y="436780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8"/>
          <p:cNvSpPr txBox="1"/>
          <p:nvPr/>
        </p:nvSpPr>
        <p:spPr>
          <a:xfrm>
            <a:off x="1009650" y="446305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Memprediksi fluktuasi cuaca untuk rute pelayaran.</a:t>
            </a:r>
            <a:endParaRPr/>
          </a:p>
        </p:txBody>
      </p:sp>
      <p:pic>
        <p:nvPicPr>
          <p:cNvPr descr="image.png" id="260" name="Google Shape;260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8"/>
          <p:cNvSpPr/>
          <p:nvPr/>
        </p:nvSpPr>
        <p:spPr>
          <a:xfrm>
            <a:off x="6581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8"/>
          <p:cNvSpPr txBox="1"/>
          <p:nvPr/>
        </p:nvSpPr>
        <p:spPr>
          <a:xfrm>
            <a:off x="6724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Pelanggan meminta diskon musiman berlebihan.</a:t>
            </a:r>
            <a:endParaRPr/>
          </a:p>
        </p:txBody>
      </p:sp>
      <p:sp>
        <p:nvSpPr>
          <p:cNvPr id="263" name="Google Shape;263;p18"/>
          <p:cNvSpPr/>
          <p:nvPr/>
        </p:nvSpPr>
        <p:spPr>
          <a:xfrm>
            <a:off x="6581775" y="308029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8"/>
          <p:cNvSpPr txBox="1"/>
          <p:nvPr/>
        </p:nvSpPr>
        <p:spPr>
          <a:xfrm>
            <a:off x="6724650" y="317554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Bencana alam yang menunda jadwal pengiriman rutin.</a:t>
            </a:r>
            <a:endParaRPr/>
          </a:p>
        </p:txBody>
      </p:sp>
      <p:sp>
        <p:nvSpPr>
          <p:cNvPr id="265" name="Google Shape;265;p18"/>
          <p:cNvSpPr/>
          <p:nvPr/>
        </p:nvSpPr>
        <p:spPr>
          <a:xfrm>
            <a:off x="6581775" y="3617416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8"/>
          <p:cNvSpPr txBox="1"/>
          <p:nvPr/>
        </p:nvSpPr>
        <p:spPr>
          <a:xfrm>
            <a:off x="6724650" y="3712666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Peningkatan biaya bahan baku, transportasi, dan tenaga kerja.</a:t>
            </a:r>
            <a:endParaRPr/>
          </a:p>
        </p:txBody>
      </p:sp>
      <p:sp>
        <p:nvSpPr>
          <p:cNvPr id="267" name="Google Shape;267;p18"/>
          <p:cNvSpPr/>
          <p:nvPr/>
        </p:nvSpPr>
        <p:spPr>
          <a:xfrm>
            <a:off x="6581775" y="415453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8"/>
          <p:cNvSpPr txBox="1"/>
          <p:nvPr/>
        </p:nvSpPr>
        <p:spPr>
          <a:xfrm>
            <a:off x="6724650" y="424978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Kelebihan pasokan komponen di pasar global.</a:t>
            </a:r>
            <a:endParaRPr/>
          </a:p>
        </p:txBody>
      </p:sp>
      <p:pic>
        <p:nvPicPr>
          <p:cNvPr descr="image.png" id="269" name="Google Shape;269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8"/>
          <p:cNvSpPr/>
          <p:nvPr/>
        </p:nvSpPr>
        <p:spPr>
          <a:xfrm>
            <a:off x="866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8"/>
          <p:cNvSpPr/>
          <p:nvPr/>
        </p:nvSpPr>
        <p:spPr>
          <a:xfrm>
            <a:off x="866775" y="370686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8"/>
          <p:cNvSpPr/>
          <p:nvPr/>
        </p:nvSpPr>
        <p:spPr>
          <a:xfrm>
            <a:off x="866775" y="424398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8"/>
          <p:cNvSpPr/>
          <p:nvPr/>
        </p:nvSpPr>
        <p:spPr>
          <a:xfrm>
            <a:off x="866775" y="4781103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8"/>
          <p:cNvSpPr/>
          <p:nvPr/>
        </p:nvSpPr>
        <p:spPr>
          <a:xfrm>
            <a:off x="6581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8"/>
          <p:cNvSpPr/>
          <p:nvPr/>
        </p:nvSpPr>
        <p:spPr>
          <a:xfrm>
            <a:off x="6581775" y="3493591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8"/>
          <p:cNvSpPr/>
          <p:nvPr/>
        </p:nvSpPr>
        <p:spPr>
          <a:xfrm>
            <a:off x="6581775" y="403071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8"/>
          <p:cNvSpPr/>
          <p:nvPr/>
        </p:nvSpPr>
        <p:spPr>
          <a:xfrm>
            <a:off x="6581775" y="456783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82" name="Google Shape;28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3" name="Google Shape;28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4" name="Google Shape;284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5" name="Google Shape;28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81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9"/>
          <p:cNvSpPr txBox="1"/>
          <p:nvPr/>
        </p:nvSpPr>
        <p:spPr>
          <a:xfrm>
            <a:off x="571500" y="47625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Bagian 6: Strategi Rantai Pasokan</a:t>
            </a:r>
            <a:endParaRPr/>
          </a:p>
        </p:txBody>
      </p:sp>
      <p:sp>
        <p:nvSpPr>
          <p:cNvPr id="287" name="Google Shape;287;p19"/>
          <p:cNvSpPr/>
          <p:nvPr/>
        </p:nvSpPr>
        <p:spPr>
          <a:xfrm>
            <a:off x="571500" y="1114425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9"/>
          <p:cNvSpPr txBox="1"/>
          <p:nvPr/>
        </p:nvSpPr>
        <p:spPr>
          <a:xfrm>
            <a:off x="866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11. Apa fokus utama dari "Lean Supply Chain Strategy"?</a:t>
            </a:r>
            <a:endParaRPr/>
          </a:p>
        </p:txBody>
      </p:sp>
      <p:sp>
        <p:nvSpPr>
          <p:cNvPr id="289" name="Google Shape;289;p19"/>
          <p:cNvSpPr txBox="1"/>
          <p:nvPr/>
        </p:nvSpPr>
        <p:spPr>
          <a:xfrm>
            <a:off x="6581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12. Mengapa "Green Supply Chain Strategy" semakin banyak diimplementasikan?</a:t>
            </a:r>
            <a:endParaRPr/>
          </a:p>
        </p:txBody>
      </p:sp>
      <p:sp>
        <p:nvSpPr>
          <p:cNvPr id="290" name="Google Shape;290;p19"/>
          <p:cNvSpPr/>
          <p:nvPr/>
        </p:nvSpPr>
        <p:spPr>
          <a:xfrm>
            <a:off x="866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9"/>
          <p:cNvSpPr txBox="1"/>
          <p:nvPr/>
        </p:nvSpPr>
        <p:spPr>
          <a:xfrm>
            <a:off x="1009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Mengutamakan kustomisasi produk untuk pelanggan eksklusif.</a:t>
            </a:r>
            <a:endParaRPr/>
          </a:p>
        </p:txBody>
      </p:sp>
      <p:sp>
        <p:nvSpPr>
          <p:cNvPr id="292" name="Google Shape;292;p19"/>
          <p:cNvSpPr/>
          <p:nvPr/>
        </p:nvSpPr>
        <p:spPr>
          <a:xfrm>
            <a:off x="866775" y="308029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9"/>
          <p:cNvSpPr txBox="1"/>
          <p:nvPr/>
        </p:nvSpPr>
        <p:spPr>
          <a:xfrm>
            <a:off x="1009650" y="317554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Berfokus pada pengurangan jumlah limbah material untuk efisiensi biaya.</a:t>
            </a:r>
            <a:endParaRPr/>
          </a:p>
        </p:txBody>
      </p:sp>
      <p:sp>
        <p:nvSpPr>
          <p:cNvPr id="294" name="Google Shape;294;p19"/>
          <p:cNvSpPr/>
          <p:nvPr/>
        </p:nvSpPr>
        <p:spPr>
          <a:xfrm>
            <a:off x="866775" y="3830687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9"/>
          <p:cNvSpPr txBox="1"/>
          <p:nvPr/>
        </p:nvSpPr>
        <p:spPr>
          <a:xfrm>
            <a:off x="1009650" y="3925937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Menambah cadangan persediaan (safety stock) dalam jumlah yang sangat besar.</a:t>
            </a:r>
            <a:endParaRPr/>
          </a:p>
        </p:txBody>
      </p:sp>
      <p:sp>
        <p:nvSpPr>
          <p:cNvPr id="296" name="Google Shape;296;p19"/>
          <p:cNvSpPr/>
          <p:nvPr/>
        </p:nvSpPr>
        <p:spPr>
          <a:xfrm>
            <a:off x="866775" y="4581078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9"/>
          <p:cNvSpPr txBox="1"/>
          <p:nvPr/>
        </p:nvSpPr>
        <p:spPr>
          <a:xfrm>
            <a:off x="1009650" y="4676328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Berkolaborasi dengan pesaing untuk mendominasi pangsa pasar.</a:t>
            </a:r>
            <a:endParaRPr/>
          </a:p>
        </p:txBody>
      </p:sp>
      <p:pic>
        <p:nvPicPr>
          <p:cNvPr descr="image.png" id="298" name="Google Shape;29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9"/>
          <p:cNvSpPr/>
          <p:nvPr/>
        </p:nvSpPr>
        <p:spPr>
          <a:xfrm>
            <a:off x="6581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9"/>
          <p:cNvSpPr txBox="1"/>
          <p:nvPr/>
        </p:nvSpPr>
        <p:spPr>
          <a:xfrm>
            <a:off x="6724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Untuk memberikan warna hijau pada identitas merek produk.</a:t>
            </a:r>
            <a:endParaRPr/>
          </a:p>
        </p:txBody>
      </p:sp>
      <p:sp>
        <p:nvSpPr>
          <p:cNvPr id="301" name="Google Shape;301;p19"/>
          <p:cNvSpPr/>
          <p:nvPr/>
        </p:nvSpPr>
        <p:spPr>
          <a:xfrm>
            <a:off x="6581775" y="308029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9"/>
          <p:cNvSpPr txBox="1"/>
          <p:nvPr/>
        </p:nvSpPr>
        <p:spPr>
          <a:xfrm>
            <a:off x="6724650" y="317554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Meminimalkan jejak karbon dan menggunakan material ramah lingkungan (CSR).</a:t>
            </a:r>
            <a:endParaRPr/>
          </a:p>
        </p:txBody>
      </p:sp>
      <p:sp>
        <p:nvSpPr>
          <p:cNvPr id="303" name="Google Shape;303;p19"/>
          <p:cNvSpPr/>
          <p:nvPr/>
        </p:nvSpPr>
        <p:spPr>
          <a:xfrm>
            <a:off x="6581775" y="3830687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9"/>
          <p:cNvSpPr txBox="1"/>
          <p:nvPr/>
        </p:nvSpPr>
        <p:spPr>
          <a:xfrm>
            <a:off x="6724650" y="3925937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Menghindari kewajiban membayar pajak impor dan ekspor.</a:t>
            </a:r>
            <a:endParaRPr/>
          </a:p>
        </p:txBody>
      </p:sp>
      <p:sp>
        <p:nvSpPr>
          <p:cNvPr id="305" name="Google Shape;305;p19"/>
          <p:cNvSpPr/>
          <p:nvPr/>
        </p:nvSpPr>
        <p:spPr>
          <a:xfrm>
            <a:off x="6581775" y="4367807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9"/>
          <p:cNvSpPr txBox="1"/>
          <p:nvPr/>
        </p:nvSpPr>
        <p:spPr>
          <a:xfrm>
            <a:off x="6724650" y="4463057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Menekan biaya transportasi dengan mengabaikan standar emisi gas buang.</a:t>
            </a:r>
            <a:endParaRPr/>
          </a:p>
        </p:txBody>
      </p:sp>
      <p:pic>
        <p:nvPicPr>
          <p:cNvPr descr="image.png" id="307" name="Google Shape;30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9"/>
          <p:cNvSpPr/>
          <p:nvPr/>
        </p:nvSpPr>
        <p:spPr>
          <a:xfrm>
            <a:off x="866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9"/>
          <p:cNvSpPr/>
          <p:nvPr/>
        </p:nvSpPr>
        <p:spPr>
          <a:xfrm>
            <a:off x="866775" y="370686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9"/>
          <p:cNvSpPr/>
          <p:nvPr/>
        </p:nvSpPr>
        <p:spPr>
          <a:xfrm>
            <a:off x="866775" y="4457253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9"/>
          <p:cNvSpPr/>
          <p:nvPr/>
        </p:nvSpPr>
        <p:spPr>
          <a:xfrm>
            <a:off x="866775" y="5207644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9"/>
          <p:cNvSpPr/>
          <p:nvPr/>
        </p:nvSpPr>
        <p:spPr>
          <a:xfrm>
            <a:off x="6581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9"/>
          <p:cNvSpPr/>
          <p:nvPr/>
        </p:nvSpPr>
        <p:spPr>
          <a:xfrm>
            <a:off x="6581775" y="370686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9"/>
          <p:cNvSpPr/>
          <p:nvPr/>
        </p:nvSpPr>
        <p:spPr>
          <a:xfrm>
            <a:off x="6581775" y="424398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9"/>
          <p:cNvSpPr/>
          <p:nvPr/>
        </p:nvSpPr>
        <p:spPr>
          <a:xfrm>
            <a:off x="6581775" y="4994374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20" name="Google Shape;32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1" name="Google Shape;32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2" name="Google Shape;322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3" name="Google Shape;323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0"/>
          <p:cNvSpPr txBox="1"/>
          <p:nvPr/>
        </p:nvSpPr>
        <p:spPr>
          <a:xfrm>
            <a:off x="571500" y="47625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Bagian 7: Kolaborasi &amp; Inovasi Perusahaan</a:t>
            </a:r>
            <a:endParaRPr/>
          </a:p>
        </p:txBody>
      </p:sp>
      <p:sp>
        <p:nvSpPr>
          <p:cNvPr id="325" name="Google Shape;325;p20"/>
          <p:cNvSpPr/>
          <p:nvPr/>
        </p:nvSpPr>
        <p:spPr>
          <a:xfrm>
            <a:off x="571500" y="1114425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20"/>
          <p:cNvSpPr txBox="1"/>
          <p:nvPr/>
        </p:nvSpPr>
        <p:spPr>
          <a:xfrm>
            <a:off x="866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13. Apa karakteristik utama dari Strategi Rantai Pasokan Kolaboratif?</a:t>
            </a:r>
            <a:endParaRPr/>
          </a:p>
        </p:txBody>
      </p:sp>
      <p:sp>
        <p:nvSpPr>
          <p:cNvPr id="327" name="Google Shape;327;p20"/>
          <p:cNvSpPr txBox="1"/>
          <p:nvPr/>
        </p:nvSpPr>
        <p:spPr>
          <a:xfrm>
            <a:off x="6581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14. Inovasi apa yang diterapkan Amazon ("Cobot") di fasilitasnya?</a:t>
            </a:r>
            <a:endParaRPr/>
          </a:p>
        </p:txBody>
      </p:sp>
      <p:sp>
        <p:nvSpPr>
          <p:cNvPr id="328" name="Google Shape;328;p20"/>
          <p:cNvSpPr/>
          <p:nvPr/>
        </p:nvSpPr>
        <p:spPr>
          <a:xfrm>
            <a:off x="866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0"/>
          <p:cNvSpPr txBox="1"/>
          <p:nvPr/>
        </p:nvSpPr>
        <p:spPr>
          <a:xfrm>
            <a:off x="1009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Perusahaan mengambil alih (akuisisi) pabrik dari pemasoknya.</a:t>
            </a:r>
            <a:endParaRPr/>
          </a:p>
        </p:txBody>
      </p:sp>
      <p:sp>
        <p:nvSpPr>
          <p:cNvPr id="330" name="Google Shape;330;p20"/>
          <p:cNvSpPr/>
          <p:nvPr/>
        </p:nvSpPr>
        <p:spPr>
          <a:xfrm>
            <a:off x="866775" y="308029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0"/>
          <p:cNvSpPr txBox="1"/>
          <p:nvPr/>
        </p:nvSpPr>
        <p:spPr>
          <a:xfrm>
            <a:off x="1009650" y="317554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Mengurangi ketergantungan pada pihak ketiga sepenuhnya.</a:t>
            </a:r>
            <a:endParaRPr/>
          </a:p>
        </p:txBody>
      </p:sp>
      <p:sp>
        <p:nvSpPr>
          <p:cNvPr id="332" name="Google Shape;332;p20"/>
          <p:cNvSpPr/>
          <p:nvPr/>
        </p:nvSpPr>
        <p:spPr>
          <a:xfrm>
            <a:off x="866775" y="3617416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0"/>
          <p:cNvSpPr txBox="1"/>
          <p:nvPr/>
        </p:nvSpPr>
        <p:spPr>
          <a:xfrm>
            <a:off x="1009650" y="3712666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Berbagi informasi antar pemasok, produsen, dan distributor untuk optimasi.</a:t>
            </a:r>
            <a:endParaRPr/>
          </a:p>
        </p:txBody>
      </p:sp>
      <p:sp>
        <p:nvSpPr>
          <p:cNvPr id="334" name="Google Shape;334;p20"/>
          <p:cNvSpPr/>
          <p:nvPr/>
        </p:nvSpPr>
        <p:spPr>
          <a:xfrm>
            <a:off x="866775" y="4367807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0"/>
          <p:cNvSpPr txBox="1"/>
          <p:nvPr/>
        </p:nvSpPr>
        <p:spPr>
          <a:xfrm>
            <a:off x="1009650" y="4463057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Menyembunyikan data penjualan dari pengecer untuk menjaga harga.</a:t>
            </a:r>
            <a:endParaRPr/>
          </a:p>
        </p:txBody>
      </p:sp>
      <p:pic>
        <p:nvPicPr>
          <p:cNvPr descr="image.png" id="336" name="Google Shape;33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0"/>
          <p:cNvSpPr/>
          <p:nvPr/>
        </p:nvSpPr>
        <p:spPr>
          <a:xfrm>
            <a:off x="6581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0"/>
          <p:cNvSpPr txBox="1"/>
          <p:nvPr/>
        </p:nvSpPr>
        <p:spPr>
          <a:xfrm>
            <a:off x="6724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Mengganti seluruh pekerja manusia dengan mesin otonom.</a:t>
            </a:r>
            <a:endParaRPr/>
          </a:p>
        </p:txBody>
      </p:sp>
      <p:sp>
        <p:nvSpPr>
          <p:cNvPr id="339" name="Google Shape;339;p20"/>
          <p:cNvSpPr/>
          <p:nvPr/>
        </p:nvSpPr>
        <p:spPr>
          <a:xfrm>
            <a:off x="6581775" y="308029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0"/>
          <p:cNvSpPr txBox="1"/>
          <p:nvPr/>
        </p:nvSpPr>
        <p:spPr>
          <a:xfrm>
            <a:off x="6724650" y="317554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Menggunakan robot kolaboratif untuk membantu menyortir dan mengambil paket.</a:t>
            </a:r>
            <a:endParaRPr/>
          </a:p>
        </p:txBody>
      </p:sp>
      <p:sp>
        <p:nvSpPr>
          <p:cNvPr id="341" name="Google Shape;341;p20"/>
          <p:cNvSpPr/>
          <p:nvPr/>
        </p:nvSpPr>
        <p:spPr>
          <a:xfrm>
            <a:off x="6581775" y="3830687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0"/>
          <p:cNvSpPr txBox="1"/>
          <p:nvPr/>
        </p:nvSpPr>
        <p:spPr>
          <a:xfrm>
            <a:off x="6724650" y="3925937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Mengirimkan barang antarkota menggunakan pesawat drone khusus.</a:t>
            </a:r>
            <a:endParaRPr/>
          </a:p>
        </p:txBody>
      </p:sp>
      <p:sp>
        <p:nvSpPr>
          <p:cNvPr id="343" name="Google Shape;343;p20"/>
          <p:cNvSpPr/>
          <p:nvPr/>
        </p:nvSpPr>
        <p:spPr>
          <a:xfrm>
            <a:off x="6581775" y="4581078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0"/>
          <p:cNvSpPr txBox="1"/>
          <p:nvPr/>
        </p:nvSpPr>
        <p:spPr>
          <a:xfrm>
            <a:off x="6724650" y="4676328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Mengembangkan perangkat lunak rantai pasokan untuk dijual ke pesaing.</a:t>
            </a:r>
            <a:endParaRPr/>
          </a:p>
        </p:txBody>
      </p:sp>
      <p:pic>
        <p:nvPicPr>
          <p:cNvPr descr="image.png" id="345" name="Google Shape;345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0"/>
          <p:cNvSpPr/>
          <p:nvPr/>
        </p:nvSpPr>
        <p:spPr>
          <a:xfrm>
            <a:off x="866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0"/>
          <p:cNvSpPr/>
          <p:nvPr/>
        </p:nvSpPr>
        <p:spPr>
          <a:xfrm>
            <a:off x="866775" y="3493591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0"/>
          <p:cNvSpPr/>
          <p:nvPr/>
        </p:nvSpPr>
        <p:spPr>
          <a:xfrm>
            <a:off x="866775" y="424398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0"/>
          <p:cNvSpPr/>
          <p:nvPr/>
        </p:nvSpPr>
        <p:spPr>
          <a:xfrm>
            <a:off x="866775" y="4994374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0"/>
          <p:cNvSpPr/>
          <p:nvPr/>
        </p:nvSpPr>
        <p:spPr>
          <a:xfrm>
            <a:off x="6581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0"/>
          <p:cNvSpPr/>
          <p:nvPr/>
        </p:nvSpPr>
        <p:spPr>
          <a:xfrm>
            <a:off x="6581775" y="370686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0"/>
          <p:cNvSpPr/>
          <p:nvPr/>
        </p:nvSpPr>
        <p:spPr>
          <a:xfrm>
            <a:off x="6581775" y="4457253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0"/>
          <p:cNvSpPr/>
          <p:nvPr/>
        </p:nvSpPr>
        <p:spPr>
          <a:xfrm>
            <a:off x="6581775" y="5207644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58" name="Google Shape;35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9" name="Google Shape;35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1524000"/>
            <a:ext cx="5334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0" name="Google Shape;360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1" name="Google Shape;36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81775" y="5772150"/>
            <a:ext cx="474345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1"/>
          <p:cNvSpPr txBox="1"/>
          <p:nvPr/>
        </p:nvSpPr>
        <p:spPr>
          <a:xfrm>
            <a:off x="571500" y="47625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Bagian 8: Studi Kasus Global</a:t>
            </a:r>
            <a:endParaRPr/>
          </a:p>
        </p:txBody>
      </p:sp>
      <p:sp>
        <p:nvSpPr>
          <p:cNvPr id="363" name="Google Shape;363;p21"/>
          <p:cNvSpPr/>
          <p:nvPr/>
        </p:nvSpPr>
        <p:spPr>
          <a:xfrm>
            <a:off x="571500" y="1114425"/>
            <a:ext cx="1104900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1"/>
          <p:cNvSpPr txBox="1"/>
          <p:nvPr/>
        </p:nvSpPr>
        <p:spPr>
          <a:xfrm>
            <a:off x="866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15. Bagaimana strategi Apple memitigasi risiko ketergantungan geopolitik?</a:t>
            </a:r>
            <a:endParaRPr/>
          </a:p>
        </p:txBody>
      </p:sp>
      <p:sp>
        <p:nvSpPr>
          <p:cNvPr id="365" name="Google Shape;365;p21"/>
          <p:cNvSpPr txBox="1"/>
          <p:nvPr/>
        </p:nvSpPr>
        <p:spPr>
          <a:xfrm>
            <a:off x="6581775" y="1819275"/>
            <a:ext cx="498062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16. Bagaimana Unilever memanfaatkan teknologi Kecerdasan Buatan (AI)?</a:t>
            </a:r>
            <a:endParaRPr/>
          </a:p>
        </p:txBody>
      </p:sp>
      <p:sp>
        <p:nvSpPr>
          <p:cNvPr id="366" name="Google Shape;366;p21"/>
          <p:cNvSpPr/>
          <p:nvPr/>
        </p:nvSpPr>
        <p:spPr>
          <a:xfrm>
            <a:off x="866775" y="2543175"/>
            <a:ext cx="4743450" cy="422820"/>
          </a:xfrm>
          <a:prstGeom prst="roundRect">
            <a:avLst>
              <a:gd fmla="val 13516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21"/>
          <p:cNvSpPr txBox="1"/>
          <p:nvPr/>
        </p:nvSpPr>
        <p:spPr>
          <a:xfrm>
            <a:off x="1009650" y="2638425"/>
            <a:ext cx="4457700" cy="2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Memusatkan seluruh perakitan di Amerika Serikat.</a:t>
            </a:r>
            <a:endParaRPr/>
          </a:p>
        </p:txBody>
      </p:sp>
      <p:sp>
        <p:nvSpPr>
          <p:cNvPr id="368" name="Google Shape;368;p21"/>
          <p:cNvSpPr/>
          <p:nvPr/>
        </p:nvSpPr>
        <p:spPr>
          <a:xfrm>
            <a:off x="866775" y="308029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21"/>
          <p:cNvSpPr txBox="1"/>
          <p:nvPr/>
        </p:nvSpPr>
        <p:spPr>
          <a:xfrm>
            <a:off x="1009650" y="317554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Menyesuaikan jaringan manufaktur dengan memindahkan produksi iPhone 15 ke India.</a:t>
            </a:r>
            <a:endParaRPr/>
          </a:p>
        </p:txBody>
      </p:sp>
      <p:sp>
        <p:nvSpPr>
          <p:cNvPr id="370" name="Google Shape;370;p21"/>
          <p:cNvSpPr/>
          <p:nvPr/>
        </p:nvSpPr>
        <p:spPr>
          <a:xfrm>
            <a:off x="866775" y="3830687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1"/>
          <p:cNvSpPr txBox="1"/>
          <p:nvPr/>
        </p:nvSpPr>
        <p:spPr>
          <a:xfrm>
            <a:off x="1009650" y="3925937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Menghentikan produksi perangkat keras dan fokus pada perangkat lunak.</a:t>
            </a:r>
            <a:endParaRPr/>
          </a:p>
        </p:txBody>
      </p:sp>
      <p:sp>
        <p:nvSpPr>
          <p:cNvPr id="372" name="Google Shape;372;p21"/>
          <p:cNvSpPr/>
          <p:nvPr/>
        </p:nvSpPr>
        <p:spPr>
          <a:xfrm>
            <a:off x="866775" y="4581078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1"/>
          <p:cNvSpPr txBox="1"/>
          <p:nvPr/>
        </p:nvSpPr>
        <p:spPr>
          <a:xfrm>
            <a:off x="1009650" y="4676328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Mengakuisisi seluruh pemasok bahan baku di Asia secara agresif.</a:t>
            </a:r>
            <a:endParaRPr/>
          </a:p>
        </p:txBody>
      </p:sp>
      <p:pic>
        <p:nvPicPr>
          <p:cNvPr descr="image.png" id="374" name="Google Shape;374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1"/>
          <p:cNvSpPr/>
          <p:nvPr/>
        </p:nvSpPr>
        <p:spPr>
          <a:xfrm>
            <a:off x="6581775" y="2543175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1"/>
          <p:cNvSpPr txBox="1"/>
          <p:nvPr/>
        </p:nvSpPr>
        <p:spPr>
          <a:xfrm>
            <a:off x="6724650" y="2638425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A.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Menghitung dan membayar pajak penghasilan karyawan secara otomatis.</a:t>
            </a:r>
            <a:endParaRPr/>
          </a:p>
        </p:txBody>
      </p:sp>
      <p:sp>
        <p:nvSpPr>
          <p:cNvPr id="377" name="Google Shape;377;p21"/>
          <p:cNvSpPr/>
          <p:nvPr/>
        </p:nvSpPr>
        <p:spPr>
          <a:xfrm>
            <a:off x="6581775" y="3293566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1"/>
          <p:cNvSpPr txBox="1"/>
          <p:nvPr/>
        </p:nvSpPr>
        <p:spPr>
          <a:xfrm>
            <a:off x="6724650" y="3388816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B.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Mengidentifikasi bahan alternatif untuk memperkuat keberlanjutan &amp; ketahanan.</a:t>
            </a:r>
            <a:endParaRPr/>
          </a:p>
        </p:txBody>
      </p:sp>
      <p:sp>
        <p:nvSpPr>
          <p:cNvPr id="379" name="Google Shape;379;p21"/>
          <p:cNvSpPr/>
          <p:nvPr/>
        </p:nvSpPr>
        <p:spPr>
          <a:xfrm>
            <a:off x="6581775" y="4043957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1"/>
          <p:cNvSpPr txBox="1"/>
          <p:nvPr/>
        </p:nvSpPr>
        <p:spPr>
          <a:xfrm>
            <a:off x="6724650" y="4139207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C.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Mengganti peran direktur rantai pasokan dengan algoritma cerdas.</a:t>
            </a:r>
            <a:endParaRPr/>
          </a:p>
        </p:txBody>
      </p:sp>
      <p:sp>
        <p:nvSpPr>
          <p:cNvPr id="381" name="Google Shape;381;p21"/>
          <p:cNvSpPr/>
          <p:nvPr/>
        </p:nvSpPr>
        <p:spPr>
          <a:xfrm>
            <a:off x="6581775" y="4794349"/>
            <a:ext cx="4743450" cy="636091"/>
          </a:xfrm>
          <a:prstGeom prst="roundRect">
            <a:avLst>
              <a:gd fmla="val 8984" name="adj"/>
            </a:avLst>
          </a:prstGeom>
          <a:solidFill>
            <a:srgbClr val="F8FAFC"/>
          </a:solidFill>
          <a:ln cap="flat" cmpd="sng" w="9525">
            <a:solidFill>
              <a:srgbClr val="F1F5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21"/>
          <p:cNvSpPr txBox="1"/>
          <p:nvPr/>
        </p:nvSpPr>
        <p:spPr>
          <a:xfrm>
            <a:off x="6724650" y="4889599"/>
            <a:ext cx="4457700" cy="4455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D.</a:t>
            </a: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Melacak secara diam-diam strategi pemasaran yang dilakukan pesaing.</a:t>
            </a:r>
            <a:endParaRPr/>
          </a:p>
        </p:txBody>
      </p:sp>
      <p:pic>
        <p:nvPicPr>
          <p:cNvPr descr="image.png" id="383" name="Google Shape;383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59721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21"/>
          <p:cNvSpPr/>
          <p:nvPr/>
        </p:nvSpPr>
        <p:spPr>
          <a:xfrm>
            <a:off x="866775" y="2956470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21"/>
          <p:cNvSpPr/>
          <p:nvPr/>
        </p:nvSpPr>
        <p:spPr>
          <a:xfrm>
            <a:off x="866775" y="370686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21"/>
          <p:cNvSpPr/>
          <p:nvPr/>
        </p:nvSpPr>
        <p:spPr>
          <a:xfrm>
            <a:off x="866775" y="4457253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21"/>
          <p:cNvSpPr/>
          <p:nvPr/>
        </p:nvSpPr>
        <p:spPr>
          <a:xfrm>
            <a:off x="866775" y="5207644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1"/>
          <p:cNvSpPr/>
          <p:nvPr/>
        </p:nvSpPr>
        <p:spPr>
          <a:xfrm>
            <a:off x="6581775" y="3169741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21"/>
          <p:cNvSpPr/>
          <p:nvPr/>
        </p:nvSpPr>
        <p:spPr>
          <a:xfrm>
            <a:off x="6581775" y="3920132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21"/>
          <p:cNvSpPr/>
          <p:nvPr/>
        </p:nvSpPr>
        <p:spPr>
          <a:xfrm>
            <a:off x="6581775" y="4670524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21"/>
          <p:cNvSpPr/>
          <p:nvPr/>
        </p:nvSpPr>
        <p:spPr>
          <a:xfrm>
            <a:off x="6581775" y="5420915"/>
            <a:ext cx="47434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