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embeddedFontLst>
    <p:embeddedFont>
      <p:font typeface="Inter SemiBold"/>
      <p:regular r:id="rId28"/>
      <p:bold r:id="rId29"/>
      <p:italic r:id="rId30"/>
      <p:boldItalic r:id="rId31"/>
    </p:embeddedFont>
    <p:embeddedFont>
      <p:font typeface="Inter"/>
      <p:regular r:id="rId32"/>
      <p:bold r:id="rId33"/>
      <p:italic r:id="rId34"/>
      <p:boldItalic r:id="rId35"/>
    </p:embeddedFont>
    <p:embeddedFont>
      <p:font typeface="Poppins Medium"/>
      <p:regular r:id="rId36"/>
      <p:bold r:id="rId37"/>
      <p:italic r:id="rId38"/>
      <p:boldItalic r:id="rId39"/>
    </p:embeddedFont>
    <p:embeddedFont>
      <p:font typeface="Poppins SemiBold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regular.fntdata"/><Relationship Id="rId20" Type="http://schemas.openxmlformats.org/officeDocument/2006/relationships/slide" Target="slides/slide15.xml"/><Relationship Id="rId42" Type="http://schemas.openxmlformats.org/officeDocument/2006/relationships/font" Target="fonts/PoppinsSemiBold-italic.fntdata"/><Relationship Id="rId41" Type="http://schemas.openxmlformats.org/officeDocument/2006/relationships/font" Target="fonts/PoppinsSemiBold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PoppinsSemiBold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InterSemiBold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Semi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SemiBold-boldItalic.fntdata"/><Relationship Id="rId30" Type="http://schemas.openxmlformats.org/officeDocument/2006/relationships/font" Target="fonts/InterSemiBold-italic.fntdata"/><Relationship Id="rId11" Type="http://schemas.openxmlformats.org/officeDocument/2006/relationships/slide" Target="slides/slide6.xml"/><Relationship Id="rId33" Type="http://schemas.openxmlformats.org/officeDocument/2006/relationships/font" Target="fonts/Inter-bold.fntdata"/><Relationship Id="rId10" Type="http://schemas.openxmlformats.org/officeDocument/2006/relationships/slide" Target="slides/slide5.xml"/><Relationship Id="rId32" Type="http://schemas.openxmlformats.org/officeDocument/2006/relationships/font" Target="fonts/Inter-regular.fntdata"/><Relationship Id="rId13" Type="http://schemas.openxmlformats.org/officeDocument/2006/relationships/slide" Target="slides/slide8.xml"/><Relationship Id="rId35" Type="http://schemas.openxmlformats.org/officeDocument/2006/relationships/font" Target="fonts/Inter-boldItalic.fntdata"/><Relationship Id="rId12" Type="http://schemas.openxmlformats.org/officeDocument/2006/relationships/slide" Target="slides/slide7.xml"/><Relationship Id="rId34" Type="http://schemas.openxmlformats.org/officeDocument/2006/relationships/font" Target="fonts/Inter-italic.fntdata"/><Relationship Id="rId15" Type="http://schemas.openxmlformats.org/officeDocument/2006/relationships/slide" Target="slides/slide10.xml"/><Relationship Id="rId37" Type="http://schemas.openxmlformats.org/officeDocument/2006/relationships/font" Target="fonts/PoppinsMedium-bold.fntdata"/><Relationship Id="rId14" Type="http://schemas.openxmlformats.org/officeDocument/2006/relationships/slide" Target="slides/slide9.xml"/><Relationship Id="rId36" Type="http://schemas.openxmlformats.org/officeDocument/2006/relationships/font" Target="fonts/PoppinsMedium-regular.fntdata"/><Relationship Id="rId17" Type="http://schemas.openxmlformats.org/officeDocument/2006/relationships/slide" Target="slides/slide12.xml"/><Relationship Id="rId39" Type="http://schemas.openxmlformats.org/officeDocument/2006/relationships/font" Target="fonts/PoppinsMedium-boldItalic.fntdata"/><Relationship Id="rId16" Type="http://schemas.openxmlformats.org/officeDocument/2006/relationships/slide" Target="slides/slide11.xml"/><Relationship Id="rId38" Type="http://schemas.openxmlformats.org/officeDocument/2006/relationships/font" Target="fonts/PoppinsMedium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5" Type="http://schemas.openxmlformats.org/officeDocument/2006/relationships/image" Target="../media/image21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9" Type="http://schemas.openxmlformats.org/officeDocument/2006/relationships/image" Target="../media/image3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9" Type="http://schemas.openxmlformats.org/officeDocument/2006/relationships/image" Target="../media/image3.png"/><Relationship Id="rId5" Type="http://schemas.openxmlformats.org/officeDocument/2006/relationships/image" Target="../media/image16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5" Type="http://schemas.openxmlformats.org/officeDocument/2006/relationships/image" Target="../media/image18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7.png"/><Relationship Id="rId7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Relationship Id="rId4" Type="http://schemas.openxmlformats.org/officeDocument/2006/relationships/image" Target="../media/image22.png"/><Relationship Id="rId5" Type="http://schemas.openxmlformats.org/officeDocument/2006/relationships/image" Target="../media/image19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3.png"/><Relationship Id="rId5" Type="http://schemas.openxmlformats.org/officeDocument/2006/relationships/image" Target="../media/image15.png"/><Relationship Id="rId6" Type="http://schemas.openxmlformats.org/officeDocument/2006/relationships/image" Target="../media/image11.png"/><Relationship Id="rId7" Type="http://schemas.openxmlformats.org/officeDocument/2006/relationships/image" Target="../media/image7.png"/><Relationship Id="rId8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565558" y="2530822"/>
            <a:ext cx="7060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Kuis</a:t>
            </a:r>
            <a:r>
              <a:rPr lang="en-US" sz="480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Komunikasi Data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094450" y="3429000"/>
            <a:ext cx="8003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Evaluasi Pemahaman Materi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Jaringan Komputer Modern &amp; Infrastruktur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7" name="Google Shape;28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2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Berbeda dengan sekadar mendeteksi, teknik "Kode Hamming" memiliki kemampuan khusus dalam koreksi kesalahan. Apa kemampuan spesifik dari teknik ini?</a:t>
            </a:r>
            <a:endParaRPr/>
          </a:p>
        </p:txBody>
      </p:sp>
      <p:sp>
        <p:nvSpPr>
          <p:cNvPr id="289" name="Google Shape;289;p22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2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Memperbaiki kesalahan beruntun tak terbatas</a:t>
            </a:r>
            <a:endParaRPr/>
          </a:p>
        </p:txBody>
      </p:sp>
      <p:sp>
        <p:nvSpPr>
          <p:cNvPr id="291" name="Google Shape;291;p22"/>
          <p:cNvSpPr/>
          <p:nvPr/>
        </p:nvSpPr>
        <p:spPr>
          <a:xfrm>
            <a:off x="571500" y="27393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2"/>
          <p:cNvSpPr txBox="1"/>
          <p:nvPr/>
        </p:nvSpPr>
        <p:spPr>
          <a:xfrm>
            <a:off x="1095375" y="289173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Mengoreksi kesalahan satu bit dan mendeteksi kesalahan dua bit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3" name="Google Shape;293;p22"/>
          <p:cNvSpPr/>
          <p:nvPr/>
        </p:nvSpPr>
        <p:spPr>
          <a:xfrm>
            <a:off x="571500" y="34593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2"/>
          <p:cNvSpPr txBox="1"/>
          <p:nvPr/>
        </p:nvSpPr>
        <p:spPr>
          <a:xfrm>
            <a:off x="1095375" y="36117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Menduplikasi data secara keseluruhan ke sisi penerima</a:t>
            </a:r>
            <a:endParaRPr/>
          </a:p>
        </p:txBody>
      </p:sp>
      <p:sp>
        <p:nvSpPr>
          <p:cNvPr id="295" name="Google Shape;295;p22"/>
          <p:cNvSpPr/>
          <p:nvPr/>
        </p:nvSpPr>
        <p:spPr>
          <a:xfrm>
            <a:off x="571500" y="41793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2"/>
          <p:cNvSpPr txBox="1"/>
          <p:nvPr/>
        </p:nvSpPr>
        <p:spPr>
          <a:xfrm>
            <a:off x="1095375" y="43317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Mengembalikan data yang hilang akibat atenuasi</a:t>
            </a:r>
            <a:endParaRPr/>
          </a:p>
        </p:txBody>
      </p:sp>
      <p:sp>
        <p:nvSpPr>
          <p:cNvPr id="297" name="Google Shape;297;p22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98" name="Google Shape;29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2"/>
          <p:cNvSpPr/>
          <p:nvPr/>
        </p:nvSpPr>
        <p:spPr>
          <a:xfrm>
            <a:off x="571500" y="3306960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2"/>
          <p:cNvSpPr/>
          <p:nvPr/>
        </p:nvSpPr>
        <p:spPr>
          <a:xfrm>
            <a:off x="571500" y="40269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01" name="Google Shape;30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6403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2"/>
          <p:cNvSpPr/>
          <p:nvPr/>
        </p:nvSpPr>
        <p:spPr>
          <a:xfrm>
            <a:off x="571500" y="47470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03" name="Google Shape;30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43603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4" name="Google Shape;304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2915542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2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9</a:t>
            </a:r>
            <a:endParaRPr/>
          </a:p>
        </p:txBody>
      </p:sp>
      <p:sp>
        <p:nvSpPr>
          <p:cNvPr id="306" name="Google Shape;306;p22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11" name="Google Shape;31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2" name="Google Shape;31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244798"/>
            <a:ext cx="42291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3"/>
          <p:cNvSpPr txBox="1"/>
          <p:nvPr/>
        </p:nvSpPr>
        <p:spPr>
          <a:xfrm>
            <a:off x="571500" y="1095375"/>
            <a:ext cx="666083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Sebuah protokol tidak hanya menentukan format data, tetapi juga mengatur seberapa cepat data ditransfer agar media komunikasi tidak mengalami kemacetan. Fungsi protokol ini disebut dengan...</a:t>
            </a:r>
            <a:endParaRPr/>
          </a:p>
        </p:txBody>
      </p:sp>
      <p:pic>
        <p:nvPicPr>
          <p:cNvPr descr="image.png" id="314" name="Google Shape;314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0925" y="1254323"/>
            <a:ext cx="421005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3"/>
          <p:cNvSpPr/>
          <p:nvPr/>
        </p:nvSpPr>
        <p:spPr>
          <a:xfrm>
            <a:off x="571500" y="265747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3"/>
          <p:cNvSpPr txBox="1"/>
          <p:nvPr/>
        </p:nvSpPr>
        <p:spPr>
          <a:xfrm>
            <a:off x="1095375" y="280987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Penanganan Kesalahan</a:t>
            </a:r>
            <a:endParaRPr/>
          </a:p>
        </p:txBody>
      </p:sp>
      <p:sp>
        <p:nvSpPr>
          <p:cNvPr id="317" name="Google Shape;317;p23"/>
          <p:cNvSpPr/>
          <p:nvPr/>
        </p:nvSpPr>
        <p:spPr>
          <a:xfrm>
            <a:off x="571500" y="337750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3"/>
          <p:cNvSpPr txBox="1"/>
          <p:nvPr/>
        </p:nvSpPr>
        <p:spPr>
          <a:xfrm>
            <a:off x="1095375" y="352990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Keamanan (Enkripsi)</a:t>
            </a:r>
            <a:endParaRPr/>
          </a:p>
        </p:txBody>
      </p:sp>
      <p:sp>
        <p:nvSpPr>
          <p:cNvPr id="319" name="Google Shape;319;p23"/>
          <p:cNvSpPr/>
          <p:nvPr/>
        </p:nvSpPr>
        <p:spPr>
          <a:xfrm>
            <a:off x="571500" y="409753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3"/>
          <p:cNvSpPr txBox="1"/>
          <p:nvPr/>
        </p:nvSpPr>
        <p:spPr>
          <a:xfrm>
            <a:off x="1095375" y="4249935"/>
            <a:ext cx="56292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Kontrol Aliran (Flow Control)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1" name="Google Shape;321;p23"/>
          <p:cNvSpPr/>
          <p:nvPr/>
        </p:nvSpPr>
        <p:spPr>
          <a:xfrm>
            <a:off x="571500" y="4817566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3"/>
          <p:cNvSpPr txBox="1"/>
          <p:nvPr/>
        </p:nvSpPr>
        <p:spPr>
          <a:xfrm>
            <a:off x="1095375" y="4969966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Standardisasi</a:t>
            </a:r>
            <a:endParaRPr/>
          </a:p>
        </p:txBody>
      </p:sp>
      <p:sp>
        <p:nvSpPr>
          <p:cNvPr id="323" name="Google Shape;323;p23"/>
          <p:cNvSpPr/>
          <p:nvPr/>
        </p:nvSpPr>
        <p:spPr>
          <a:xfrm>
            <a:off x="571500" y="322510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24" name="Google Shape;32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283845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3"/>
          <p:cNvSpPr/>
          <p:nvPr/>
        </p:nvSpPr>
        <p:spPr>
          <a:xfrm>
            <a:off x="571500" y="394513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26" name="Google Shape;326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355848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3"/>
          <p:cNvSpPr/>
          <p:nvPr/>
        </p:nvSpPr>
        <p:spPr>
          <a:xfrm>
            <a:off x="571500" y="4665166"/>
            <a:ext cx="634365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571500" y="5385196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29" name="Google Shape;32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998541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0" name="Google Shape;330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4273748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3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10</a:t>
            </a:r>
            <a:endParaRPr/>
          </a:p>
        </p:txBody>
      </p:sp>
      <p:sp>
        <p:nvSpPr>
          <p:cNvPr id="332" name="Google Shape;332;p23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37" name="Google Shape;33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4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Jika dua perangkat dapat mengirim dan menerima data, namun tidak bisa melakukannya pada saat yang bersamaan (bergantian), sistem ini beroperasi pada mode...</a:t>
            </a:r>
            <a:endParaRPr/>
          </a:p>
        </p:txBody>
      </p:sp>
      <p:sp>
        <p:nvSpPr>
          <p:cNvPr id="339" name="Google Shape;339;p24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4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Simpleks (Simplex)</a:t>
            </a:r>
            <a:endParaRPr/>
          </a:p>
        </p:txBody>
      </p:sp>
      <p:sp>
        <p:nvSpPr>
          <p:cNvPr id="341" name="Google Shape;341;p24"/>
          <p:cNvSpPr/>
          <p:nvPr/>
        </p:nvSpPr>
        <p:spPr>
          <a:xfrm>
            <a:off x="571500" y="27393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4"/>
          <p:cNvSpPr txBox="1"/>
          <p:nvPr/>
        </p:nvSpPr>
        <p:spPr>
          <a:xfrm>
            <a:off x="1095375" y="28917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Dupleks Penuh (Full-Duplex)</a:t>
            </a:r>
            <a:endParaRPr/>
          </a:p>
        </p:txBody>
      </p:sp>
      <p:sp>
        <p:nvSpPr>
          <p:cNvPr id="343" name="Google Shape;343;p24"/>
          <p:cNvSpPr/>
          <p:nvPr/>
        </p:nvSpPr>
        <p:spPr>
          <a:xfrm>
            <a:off x="571500" y="34593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4"/>
          <p:cNvSpPr txBox="1"/>
          <p:nvPr/>
        </p:nvSpPr>
        <p:spPr>
          <a:xfrm>
            <a:off x="1095375" y="361176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Setengah Dupleks (Half-Duplex)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45" name="Google Shape;345;p24"/>
          <p:cNvSpPr/>
          <p:nvPr/>
        </p:nvSpPr>
        <p:spPr>
          <a:xfrm>
            <a:off x="571500" y="41793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4"/>
          <p:cNvSpPr txBox="1"/>
          <p:nvPr/>
        </p:nvSpPr>
        <p:spPr>
          <a:xfrm>
            <a:off x="1095375" y="43317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Sinkron (Synchronous)</a:t>
            </a:r>
            <a:endParaRPr/>
          </a:p>
        </p:txBody>
      </p:sp>
      <p:sp>
        <p:nvSpPr>
          <p:cNvPr id="347" name="Google Shape;347;p24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48" name="Google Shape;34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4"/>
          <p:cNvSpPr/>
          <p:nvPr/>
        </p:nvSpPr>
        <p:spPr>
          <a:xfrm>
            <a:off x="571500" y="33069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50" name="Google Shape;35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29203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24"/>
          <p:cNvSpPr/>
          <p:nvPr/>
        </p:nvSpPr>
        <p:spPr>
          <a:xfrm>
            <a:off x="571500" y="402699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4"/>
          <p:cNvSpPr/>
          <p:nvPr/>
        </p:nvSpPr>
        <p:spPr>
          <a:xfrm>
            <a:off x="571500" y="47470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53" name="Google Shape;353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43603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4" name="Google Shape;354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63557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4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11</a:t>
            </a:r>
            <a:endParaRPr/>
          </a:p>
        </p:txBody>
      </p:sp>
      <p:sp>
        <p:nvSpPr>
          <p:cNvPr id="356" name="Google Shape;356;p24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61" name="Google Shape;36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2" name="Google Shape;36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542901"/>
            <a:ext cx="42291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5"/>
          <p:cNvSpPr txBox="1"/>
          <p:nvPr/>
        </p:nvSpPr>
        <p:spPr>
          <a:xfrm>
            <a:off x="571500" y="1095375"/>
            <a:ext cx="6660832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Meskipun nirkabel memungkinkan mobilitas, gelombang mikro (Microwave) memiliki tantangan tersendiri untuk komunikasi jarak jauh. Apa tantangan utama dari penggunaan gelombang mikro?</a:t>
            </a:r>
            <a:endParaRPr/>
          </a:p>
        </p:txBody>
      </p:sp>
      <p:pic>
        <p:nvPicPr>
          <p:cNvPr descr="image.png" id="364" name="Google Shape;36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0925" y="1552426"/>
            <a:ext cx="421005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5"/>
          <p:cNvSpPr/>
          <p:nvPr/>
        </p:nvSpPr>
        <p:spPr>
          <a:xfrm>
            <a:off x="571500" y="300037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5"/>
          <p:cNvSpPr txBox="1"/>
          <p:nvPr/>
        </p:nvSpPr>
        <p:spPr>
          <a:xfrm>
            <a:off x="1095375" y="315277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Memiliki kecepatan data yang sangat lambat</a:t>
            </a:r>
            <a:endParaRPr/>
          </a:p>
        </p:txBody>
      </p:sp>
      <p:sp>
        <p:nvSpPr>
          <p:cNvPr id="367" name="Google Shape;367;p25"/>
          <p:cNvSpPr/>
          <p:nvPr/>
        </p:nvSpPr>
        <p:spPr>
          <a:xfrm>
            <a:off x="571500" y="3720405"/>
            <a:ext cx="6343650" cy="830460"/>
          </a:xfrm>
          <a:prstGeom prst="roundRect">
            <a:avLst>
              <a:gd fmla="val 9175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5"/>
          <p:cNvSpPr txBox="1"/>
          <p:nvPr/>
        </p:nvSpPr>
        <p:spPr>
          <a:xfrm>
            <a:off x="1095375" y="3872805"/>
            <a:ext cx="5629200" cy="5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Membutuhkan pandangan langsung (line of sight) dan terpengaruh oleh cuaca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69" name="Google Shape;369;p25"/>
          <p:cNvSpPr/>
          <p:nvPr/>
        </p:nvSpPr>
        <p:spPr>
          <a:xfrm>
            <a:off x="571500" y="4693741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5"/>
          <p:cNvSpPr txBox="1"/>
          <p:nvPr/>
        </p:nvSpPr>
        <p:spPr>
          <a:xfrm>
            <a:off x="1095375" y="4846141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Hanya dapat mentransmisikan komunikasi analog</a:t>
            </a:r>
            <a:endParaRPr/>
          </a:p>
        </p:txBody>
      </p:sp>
      <p:sp>
        <p:nvSpPr>
          <p:cNvPr id="371" name="Google Shape;371;p25"/>
          <p:cNvSpPr/>
          <p:nvPr/>
        </p:nvSpPr>
        <p:spPr>
          <a:xfrm>
            <a:off x="571500" y="5413771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5"/>
          <p:cNvSpPr txBox="1"/>
          <p:nvPr/>
        </p:nvSpPr>
        <p:spPr>
          <a:xfrm>
            <a:off x="1095375" y="5566171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Rentan terhadap pelemahan akibat pelindung logam</a:t>
            </a:r>
            <a:endParaRPr/>
          </a:p>
        </p:txBody>
      </p:sp>
      <p:sp>
        <p:nvSpPr>
          <p:cNvPr id="373" name="Google Shape;373;p25"/>
          <p:cNvSpPr/>
          <p:nvPr/>
        </p:nvSpPr>
        <p:spPr>
          <a:xfrm>
            <a:off x="571500" y="356800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74" name="Google Shape;374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18135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5"/>
          <p:cNvSpPr/>
          <p:nvPr/>
        </p:nvSpPr>
        <p:spPr>
          <a:xfrm>
            <a:off x="571500" y="4541341"/>
            <a:ext cx="634365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5"/>
          <p:cNvSpPr/>
          <p:nvPr/>
        </p:nvSpPr>
        <p:spPr>
          <a:xfrm>
            <a:off x="571500" y="5261371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77" name="Google Shape;377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87471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5"/>
          <p:cNvSpPr/>
          <p:nvPr/>
        </p:nvSpPr>
        <p:spPr>
          <a:xfrm>
            <a:off x="571500" y="5981402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79" name="Google Shape;379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559474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0" name="Google Shape;380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71525" y="3896617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5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12</a:t>
            </a:r>
            <a:endParaRPr/>
          </a:p>
        </p:txBody>
      </p:sp>
      <p:sp>
        <p:nvSpPr>
          <p:cNvPr id="382" name="Google Shape;382;p25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87" name="Google Shape;38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6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Apa yang dimaksud dengan atenuasi dalam konteks komunikasi jarak jauh, dan bagaimana hal tersebut biasanya diatasi?</a:t>
            </a:r>
            <a:endParaRPr/>
          </a:p>
        </p:txBody>
      </p:sp>
      <p:sp>
        <p:nvSpPr>
          <p:cNvPr id="389" name="Google Shape;389;p26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6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Variasi waktu paket tiba; diatasi dengan buffering</a:t>
            </a:r>
            <a:endParaRPr/>
          </a:p>
        </p:txBody>
      </p:sp>
      <p:sp>
        <p:nvSpPr>
          <p:cNvPr id="391" name="Google Shape;391;p26"/>
          <p:cNvSpPr/>
          <p:nvPr/>
        </p:nvSpPr>
        <p:spPr>
          <a:xfrm>
            <a:off x="571500" y="27393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6"/>
          <p:cNvSpPr txBox="1"/>
          <p:nvPr/>
        </p:nvSpPr>
        <p:spPr>
          <a:xfrm>
            <a:off x="1095375" y="289173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Hilangnya kekuatan sinyal secara bertahap saat merambat; diatasi dengan penguatan sinyal atau repeater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93" name="Google Shape;393;p26"/>
          <p:cNvSpPr/>
          <p:nvPr/>
        </p:nvSpPr>
        <p:spPr>
          <a:xfrm>
            <a:off x="571500" y="34593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6"/>
          <p:cNvSpPr txBox="1"/>
          <p:nvPr/>
        </p:nvSpPr>
        <p:spPr>
          <a:xfrm>
            <a:off x="1095375" y="36117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Kerusakan data akibat penyadapan; diatasi dengan enkripsi QKD</a:t>
            </a:r>
            <a:endParaRPr/>
          </a:p>
        </p:txBody>
      </p:sp>
      <p:sp>
        <p:nvSpPr>
          <p:cNvPr id="395" name="Google Shape;395;p26"/>
          <p:cNvSpPr/>
          <p:nvPr/>
        </p:nvSpPr>
        <p:spPr>
          <a:xfrm>
            <a:off x="571500" y="41793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6"/>
          <p:cNvSpPr txBox="1"/>
          <p:nvPr/>
        </p:nvSpPr>
        <p:spPr>
          <a:xfrm>
            <a:off x="1095375" y="43317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Kegagalan lapisan transport TCP; diatasi dengan pengiriman ulang</a:t>
            </a:r>
            <a:endParaRPr/>
          </a:p>
        </p:txBody>
      </p:sp>
      <p:sp>
        <p:nvSpPr>
          <p:cNvPr id="397" name="Google Shape;397;p26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98" name="Google Shape;39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26"/>
          <p:cNvSpPr/>
          <p:nvPr/>
        </p:nvSpPr>
        <p:spPr>
          <a:xfrm>
            <a:off x="571500" y="3306960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6"/>
          <p:cNvSpPr/>
          <p:nvPr/>
        </p:nvSpPr>
        <p:spPr>
          <a:xfrm>
            <a:off x="571500" y="40269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01" name="Google Shape;401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6403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6"/>
          <p:cNvSpPr/>
          <p:nvPr/>
        </p:nvSpPr>
        <p:spPr>
          <a:xfrm>
            <a:off x="571500" y="47470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03" name="Google Shape;403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43603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4" name="Google Shape;404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2915542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6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13</a:t>
            </a:r>
            <a:endParaRPr/>
          </a:p>
        </p:txBody>
      </p:sp>
      <p:sp>
        <p:nvSpPr>
          <p:cNvPr id="406" name="Google Shape;406;p26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11" name="Google Shape;41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7"/>
          <p:cNvSpPr txBox="1"/>
          <p:nvPr/>
        </p:nvSpPr>
        <p:spPr>
          <a:xfrm>
            <a:off x="571500" y="1095375"/>
            <a:ext cx="11601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Internet yang kita gunakan saat ini bergantung pada metode pengalihan data (switching) yang membagi data dan mentransmisikannya secara independen sehingga lebih efisien. Metode ini disebut...</a:t>
            </a:r>
            <a:endParaRPr/>
          </a:p>
        </p:txBody>
      </p:sp>
      <p:sp>
        <p:nvSpPr>
          <p:cNvPr id="413" name="Google Shape;413;p27"/>
          <p:cNvSpPr/>
          <p:nvPr/>
        </p:nvSpPr>
        <p:spPr>
          <a:xfrm>
            <a:off x="571500" y="23622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7"/>
          <p:cNvSpPr txBox="1"/>
          <p:nvPr/>
        </p:nvSpPr>
        <p:spPr>
          <a:xfrm>
            <a:off x="1095375" y="25146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Pengalihan Sirkuit (Circuit Switching)</a:t>
            </a:r>
            <a:endParaRPr/>
          </a:p>
        </p:txBody>
      </p:sp>
      <p:sp>
        <p:nvSpPr>
          <p:cNvPr id="415" name="Google Shape;415;p27"/>
          <p:cNvSpPr/>
          <p:nvPr/>
        </p:nvSpPr>
        <p:spPr>
          <a:xfrm>
            <a:off x="571500" y="30822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7"/>
          <p:cNvSpPr txBox="1"/>
          <p:nvPr/>
        </p:nvSpPr>
        <p:spPr>
          <a:xfrm>
            <a:off x="1095375" y="32346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Pengalihan Pesan (Message Switching)</a:t>
            </a:r>
            <a:endParaRPr/>
          </a:p>
        </p:txBody>
      </p:sp>
      <p:sp>
        <p:nvSpPr>
          <p:cNvPr id="417" name="Google Shape;417;p27"/>
          <p:cNvSpPr/>
          <p:nvPr/>
        </p:nvSpPr>
        <p:spPr>
          <a:xfrm>
            <a:off x="571500" y="38022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7"/>
          <p:cNvSpPr txBox="1"/>
          <p:nvPr/>
        </p:nvSpPr>
        <p:spPr>
          <a:xfrm>
            <a:off x="1095375" y="395466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Pengalihan Paket (Packet Switching)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9" name="Google Shape;419;p27"/>
          <p:cNvSpPr/>
          <p:nvPr/>
        </p:nvSpPr>
        <p:spPr>
          <a:xfrm>
            <a:off x="571500" y="45222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27"/>
          <p:cNvSpPr txBox="1"/>
          <p:nvPr/>
        </p:nvSpPr>
        <p:spPr>
          <a:xfrm>
            <a:off x="1095375" y="46746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Pengalihan Jala (Mesh Switching)</a:t>
            </a:r>
            <a:endParaRPr/>
          </a:p>
        </p:txBody>
      </p:sp>
      <p:sp>
        <p:nvSpPr>
          <p:cNvPr id="421" name="Google Shape;421;p27"/>
          <p:cNvSpPr/>
          <p:nvPr/>
        </p:nvSpPr>
        <p:spPr>
          <a:xfrm>
            <a:off x="571500" y="29298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22" name="Google Shape;42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5431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7"/>
          <p:cNvSpPr/>
          <p:nvPr/>
        </p:nvSpPr>
        <p:spPr>
          <a:xfrm>
            <a:off x="571500" y="36498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24" name="Google Shape;42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2632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27"/>
          <p:cNvSpPr/>
          <p:nvPr/>
        </p:nvSpPr>
        <p:spPr>
          <a:xfrm>
            <a:off x="571500" y="436989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7"/>
          <p:cNvSpPr/>
          <p:nvPr/>
        </p:nvSpPr>
        <p:spPr>
          <a:xfrm>
            <a:off x="571500" y="50899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27" name="Google Shape;42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47032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8" name="Google Shape;428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97847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27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14</a:t>
            </a:r>
            <a:endParaRPr/>
          </a:p>
        </p:txBody>
      </p:sp>
      <p:sp>
        <p:nvSpPr>
          <p:cNvPr id="430" name="Google Shape;430;p27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5" name="Google Shape;43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6" name="Google Shape;43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244798"/>
            <a:ext cx="42291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28"/>
          <p:cNvSpPr txBox="1"/>
          <p:nvPr/>
        </p:nvSpPr>
        <p:spPr>
          <a:xfrm>
            <a:off x="571500" y="1095375"/>
            <a:ext cx="666083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Dalam mendesain topologi jaringan dengan prioritas keandalan tertinggi di mana jika satu kabel putus jaringan tidak terganggu, topologi manakah yang paling ideal meskipun mahal?</a:t>
            </a:r>
            <a:endParaRPr/>
          </a:p>
        </p:txBody>
      </p:sp>
      <p:pic>
        <p:nvPicPr>
          <p:cNvPr descr="image.png" id="438" name="Google Shape;438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0925" y="1254323"/>
            <a:ext cx="421005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28"/>
          <p:cNvSpPr/>
          <p:nvPr/>
        </p:nvSpPr>
        <p:spPr>
          <a:xfrm>
            <a:off x="571500" y="265747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8"/>
          <p:cNvSpPr txBox="1"/>
          <p:nvPr/>
        </p:nvSpPr>
        <p:spPr>
          <a:xfrm>
            <a:off x="1095375" y="280987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Topologi Bintang (Star)</a:t>
            </a:r>
            <a:endParaRPr/>
          </a:p>
        </p:txBody>
      </p:sp>
      <p:sp>
        <p:nvSpPr>
          <p:cNvPr id="441" name="Google Shape;441;p28"/>
          <p:cNvSpPr/>
          <p:nvPr/>
        </p:nvSpPr>
        <p:spPr>
          <a:xfrm>
            <a:off x="571500" y="337750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8"/>
          <p:cNvSpPr txBox="1"/>
          <p:nvPr/>
        </p:nvSpPr>
        <p:spPr>
          <a:xfrm>
            <a:off x="1095375" y="352990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Topologi Bis (Bus)</a:t>
            </a:r>
            <a:endParaRPr/>
          </a:p>
        </p:txBody>
      </p:sp>
      <p:sp>
        <p:nvSpPr>
          <p:cNvPr id="443" name="Google Shape;443;p28"/>
          <p:cNvSpPr/>
          <p:nvPr/>
        </p:nvSpPr>
        <p:spPr>
          <a:xfrm>
            <a:off x="571500" y="409753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8"/>
          <p:cNvSpPr txBox="1"/>
          <p:nvPr/>
        </p:nvSpPr>
        <p:spPr>
          <a:xfrm>
            <a:off x="1095375" y="424993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Topologi Cincin (Ring)</a:t>
            </a:r>
            <a:endParaRPr/>
          </a:p>
        </p:txBody>
      </p:sp>
      <p:sp>
        <p:nvSpPr>
          <p:cNvPr id="445" name="Google Shape;445;p28"/>
          <p:cNvSpPr/>
          <p:nvPr/>
        </p:nvSpPr>
        <p:spPr>
          <a:xfrm>
            <a:off x="571500" y="4817566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8"/>
          <p:cNvSpPr txBox="1"/>
          <p:nvPr/>
        </p:nvSpPr>
        <p:spPr>
          <a:xfrm>
            <a:off x="1095375" y="4969966"/>
            <a:ext cx="56292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D. Topologi Jala (Mesh)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47" name="Google Shape;447;p28"/>
          <p:cNvSpPr/>
          <p:nvPr/>
        </p:nvSpPr>
        <p:spPr>
          <a:xfrm>
            <a:off x="571500" y="322510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48" name="Google Shape;448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283845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28"/>
          <p:cNvSpPr/>
          <p:nvPr/>
        </p:nvSpPr>
        <p:spPr>
          <a:xfrm>
            <a:off x="571500" y="394513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50" name="Google Shape;450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355848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28"/>
          <p:cNvSpPr/>
          <p:nvPr/>
        </p:nvSpPr>
        <p:spPr>
          <a:xfrm>
            <a:off x="571500" y="4665166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52" name="Google Shape;452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427851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8"/>
          <p:cNvSpPr/>
          <p:nvPr/>
        </p:nvSpPr>
        <p:spPr>
          <a:xfrm>
            <a:off x="571500" y="5385196"/>
            <a:ext cx="634365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54" name="Google Shape;454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71525" y="4993778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28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15</a:t>
            </a:r>
            <a:endParaRPr/>
          </a:p>
        </p:txBody>
      </p:sp>
      <p:sp>
        <p:nvSpPr>
          <p:cNvPr id="456" name="Google Shape;456;p28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61" name="Google Shape;46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29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Salah satu inovasi masa depan dalam komunikasi data adalah Komputasi Tepi (Edge Computing). Apa tujuan utama dari pemrosesan data dengan arsitektur ini?</a:t>
            </a:r>
            <a:endParaRPr/>
          </a:p>
        </p:txBody>
      </p:sp>
      <p:sp>
        <p:nvSpPr>
          <p:cNvPr id="463" name="Google Shape;463;p29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29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Menyimpan semua data global dalam satu server terpusat</a:t>
            </a:r>
            <a:endParaRPr/>
          </a:p>
        </p:txBody>
      </p:sp>
      <p:sp>
        <p:nvSpPr>
          <p:cNvPr id="465" name="Google Shape;465;p29"/>
          <p:cNvSpPr/>
          <p:nvPr/>
        </p:nvSpPr>
        <p:spPr>
          <a:xfrm>
            <a:off x="571500" y="27393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9"/>
          <p:cNvSpPr txBox="1"/>
          <p:nvPr/>
        </p:nvSpPr>
        <p:spPr>
          <a:xfrm>
            <a:off x="1095375" y="289173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Membawa pemrosesan lebih dekat ke sumber data untuk menurunkan latensi dan mempercepat waktu respons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7" name="Google Shape;467;p29"/>
          <p:cNvSpPr/>
          <p:nvPr/>
        </p:nvSpPr>
        <p:spPr>
          <a:xfrm>
            <a:off x="571500" y="34593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29"/>
          <p:cNvSpPr txBox="1"/>
          <p:nvPr/>
        </p:nvSpPr>
        <p:spPr>
          <a:xfrm>
            <a:off x="1095375" y="36117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Menghilangkan kebutuhan akan kabel serat optik</a:t>
            </a:r>
            <a:endParaRPr/>
          </a:p>
        </p:txBody>
      </p:sp>
      <p:sp>
        <p:nvSpPr>
          <p:cNvPr id="469" name="Google Shape;469;p29"/>
          <p:cNvSpPr/>
          <p:nvPr/>
        </p:nvSpPr>
        <p:spPr>
          <a:xfrm>
            <a:off x="571500" y="41793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9"/>
          <p:cNvSpPr txBox="1"/>
          <p:nvPr/>
        </p:nvSpPr>
        <p:spPr>
          <a:xfrm>
            <a:off x="1095375" y="43317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Mengganti sistem satelit dengan Wi-Fi jarak dekat</a:t>
            </a:r>
            <a:endParaRPr/>
          </a:p>
        </p:txBody>
      </p:sp>
      <p:sp>
        <p:nvSpPr>
          <p:cNvPr id="471" name="Google Shape;471;p29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72" name="Google Shape;47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29"/>
          <p:cNvSpPr/>
          <p:nvPr/>
        </p:nvSpPr>
        <p:spPr>
          <a:xfrm>
            <a:off x="571500" y="3306960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9"/>
          <p:cNvSpPr/>
          <p:nvPr/>
        </p:nvSpPr>
        <p:spPr>
          <a:xfrm>
            <a:off x="571500" y="40269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75" name="Google Shape;47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6403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29"/>
          <p:cNvSpPr/>
          <p:nvPr/>
        </p:nvSpPr>
        <p:spPr>
          <a:xfrm>
            <a:off x="571500" y="47470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77" name="Google Shape;477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43603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78" name="Google Shape;478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2915542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29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16</a:t>
            </a:r>
            <a:endParaRPr/>
          </a:p>
        </p:txBody>
      </p:sp>
      <p:sp>
        <p:nvSpPr>
          <p:cNvPr id="480" name="Google Shape;480;p29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85" name="Google Shape;48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86" name="Google Shape;48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244798"/>
            <a:ext cx="42291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0"/>
          <p:cNvSpPr txBox="1"/>
          <p:nvPr/>
        </p:nvSpPr>
        <p:spPr>
          <a:xfrm>
            <a:off x="571500" y="1095375"/>
            <a:ext cx="666083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Teknologi apa dalam sistem "Komunikasi Kuantum" yang dirancang untuk mendeteksi upaya penyadapan secara instan pada saat serangan itu terjadi?</a:t>
            </a:r>
            <a:endParaRPr/>
          </a:p>
        </p:txBody>
      </p:sp>
      <p:pic>
        <p:nvPicPr>
          <p:cNvPr descr="image.png" id="488" name="Google Shape;488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0925" y="1254323"/>
            <a:ext cx="421005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30"/>
          <p:cNvSpPr/>
          <p:nvPr/>
        </p:nvSpPr>
        <p:spPr>
          <a:xfrm>
            <a:off x="571500" y="265747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0"/>
          <p:cNvSpPr txBox="1"/>
          <p:nvPr/>
        </p:nvSpPr>
        <p:spPr>
          <a:xfrm>
            <a:off x="1095375" y="280987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Pengalihan Sirkuit (Circuit Switching)</a:t>
            </a:r>
            <a:endParaRPr/>
          </a:p>
        </p:txBody>
      </p:sp>
      <p:sp>
        <p:nvSpPr>
          <p:cNvPr id="491" name="Google Shape;491;p30"/>
          <p:cNvSpPr/>
          <p:nvPr/>
        </p:nvSpPr>
        <p:spPr>
          <a:xfrm>
            <a:off x="571500" y="337750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0"/>
          <p:cNvSpPr txBox="1"/>
          <p:nvPr/>
        </p:nvSpPr>
        <p:spPr>
          <a:xfrm>
            <a:off x="1095375" y="352990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Kontrol Aliran (Flow Control)</a:t>
            </a:r>
            <a:endParaRPr/>
          </a:p>
        </p:txBody>
      </p:sp>
      <p:sp>
        <p:nvSpPr>
          <p:cNvPr id="493" name="Google Shape;493;p30"/>
          <p:cNvSpPr/>
          <p:nvPr/>
        </p:nvSpPr>
        <p:spPr>
          <a:xfrm>
            <a:off x="571500" y="409753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0"/>
          <p:cNvSpPr txBox="1"/>
          <p:nvPr/>
        </p:nvSpPr>
        <p:spPr>
          <a:xfrm>
            <a:off x="1095375" y="4249935"/>
            <a:ext cx="56292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Distribusi Kunci Kuantum (QKD)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95" name="Google Shape;495;p30"/>
          <p:cNvSpPr/>
          <p:nvPr/>
        </p:nvSpPr>
        <p:spPr>
          <a:xfrm>
            <a:off x="571500" y="4817566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0"/>
          <p:cNvSpPr txBox="1"/>
          <p:nvPr/>
        </p:nvSpPr>
        <p:spPr>
          <a:xfrm>
            <a:off x="1095375" y="4969966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Kecerdasan Buatan Generatif</a:t>
            </a:r>
            <a:endParaRPr/>
          </a:p>
        </p:txBody>
      </p:sp>
      <p:sp>
        <p:nvSpPr>
          <p:cNvPr id="497" name="Google Shape;497;p30"/>
          <p:cNvSpPr/>
          <p:nvPr/>
        </p:nvSpPr>
        <p:spPr>
          <a:xfrm>
            <a:off x="571500" y="322510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98" name="Google Shape;498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283845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30"/>
          <p:cNvSpPr/>
          <p:nvPr/>
        </p:nvSpPr>
        <p:spPr>
          <a:xfrm>
            <a:off x="571500" y="394513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00" name="Google Shape;500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355848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30"/>
          <p:cNvSpPr/>
          <p:nvPr/>
        </p:nvSpPr>
        <p:spPr>
          <a:xfrm>
            <a:off x="571500" y="4665166"/>
            <a:ext cx="634365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0"/>
          <p:cNvSpPr/>
          <p:nvPr/>
        </p:nvSpPr>
        <p:spPr>
          <a:xfrm>
            <a:off x="571500" y="5385196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03" name="Google Shape;503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998541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04" name="Google Shape;504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4273748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30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17</a:t>
            </a:r>
            <a:endParaRPr/>
          </a:p>
        </p:txBody>
      </p:sp>
      <p:sp>
        <p:nvSpPr>
          <p:cNvPr id="506" name="Google Shape;506;p30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11" name="Google Shape;51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31"/>
          <p:cNvSpPr txBox="1"/>
          <p:nvPr/>
        </p:nvSpPr>
        <p:spPr>
          <a:xfrm>
            <a:off x="571500" y="1095375"/>
            <a:ext cx="11601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Jika Anda diminta merancang jaringan yang menghubungkan cabang-cabang kantor dalam satu kota besar atau wilayah metropolitan, tipe jaringan apa yang paling tepat diimplementasikan?</a:t>
            </a:r>
            <a:endParaRPr/>
          </a:p>
        </p:txBody>
      </p:sp>
      <p:sp>
        <p:nvSpPr>
          <p:cNvPr id="513" name="Google Shape;513;p31"/>
          <p:cNvSpPr/>
          <p:nvPr/>
        </p:nvSpPr>
        <p:spPr>
          <a:xfrm>
            <a:off x="571500" y="23622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1"/>
          <p:cNvSpPr txBox="1"/>
          <p:nvPr/>
        </p:nvSpPr>
        <p:spPr>
          <a:xfrm>
            <a:off x="1095375" y="25146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LAN (Local Area Network)</a:t>
            </a:r>
            <a:endParaRPr/>
          </a:p>
        </p:txBody>
      </p:sp>
      <p:sp>
        <p:nvSpPr>
          <p:cNvPr id="515" name="Google Shape;515;p31"/>
          <p:cNvSpPr/>
          <p:nvPr/>
        </p:nvSpPr>
        <p:spPr>
          <a:xfrm>
            <a:off x="571500" y="30822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1"/>
          <p:cNvSpPr txBox="1"/>
          <p:nvPr/>
        </p:nvSpPr>
        <p:spPr>
          <a:xfrm>
            <a:off x="1095375" y="32346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PAN (Personal Area Network)</a:t>
            </a:r>
            <a:endParaRPr/>
          </a:p>
        </p:txBody>
      </p:sp>
      <p:sp>
        <p:nvSpPr>
          <p:cNvPr id="517" name="Google Shape;517;p31"/>
          <p:cNvSpPr/>
          <p:nvPr/>
        </p:nvSpPr>
        <p:spPr>
          <a:xfrm>
            <a:off x="571500" y="38022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1"/>
          <p:cNvSpPr txBox="1"/>
          <p:nvPr/>
        </p:nvSpPr>
        <p:spPr>
          <a:xfrm>
            <a:off x="1095375" y="39546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WAN (Wide Area Network)</a:t>
            </a:r>
            <a:endParaRPr/>
          </a:p>
        </p:txBody>
      </p:sp>
      <p:sp>
        <p:nvSpPr>
          <p:cNvPr id="519" name="Google Shape;519;p31"/>
          <p:cNvSpPr/>
          <p:nvPr/>
        </p:nvSpPr>
        <p:spPr>
          <a:xfrm>
            <a:off x="571500" y="45222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1"/>
          <p:cNvSpPr txBox="1"/>
          <p:nvPr/>
        </p:nvSpPr>
        <p:spPr>
          <a:xfrm>
            <a:off x="1095375" y="4674691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D. MAN (Metropolitan Area Network)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21" name="Google Shape;521;p31"/>
          <p:cNvSpPr/>
          <p:nvPr/>
        </p:nvSpPr>
        <p:spPr>
          <a:xfrm>
            <a:off x="571500" y="29298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22" name="Google Shape;52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5431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31"/>
          <p:cNvSpPr/>
          <p:nvPr/>
        </p:nvSpPr>
        <p:spPr>
          <a:xfrm>
            <a:off x="571500" y="36498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24" name="Google Shape;52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2632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31"/>
          <p:cNvSpPr/>
          <p:nvPr/>
        </p:nvSpPr>
        <p:spPr>
          <a:xfrm>
            <a:off x="571500" y="43698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26" name="Google Shape;526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9832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31"/>
          <p:cNvSpPr/>
          <p:nvPr/>
        </p:nvSpPr>
        <p:spPr>
          <a:xfrm>
            <a:off x="571500" y="508992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28" name="Google Shape;528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69850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31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18</a:t>
            </a:r>
            <a:endParaRPr/>
          </a:p>
        </p:txBody>
      </p:sp>
      <p:sp>
        <p:nvSpPr>
          <p:cNvPr id="530" name="Google Shape;530;p31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571500" y="1095375"/>
            <a:ext cx="11601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Dalam proses komunikasi data, informasi harus diubah terlebih dahulu sebelum ditransmisikan. Proses pengubahan data menjadi sinyal yang siap dikirim melalui media disebut apa?</a:t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571500" y="23622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1095375" y="25146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Penguraian kode (Decoding)</a:t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571500" y="30822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1095375" y="323463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Pengkodean (Encoding)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571500" y="38022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1095375" y="39546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Pengiriman</a:t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571500" y="45222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1095375" y="46746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Enkripsi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571500" y="29298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2" name="Google Shape;1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5431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/>
          <p:nvPr/>
        </p:nvSpPr>
        <p:spPr>
          <a:xfrm>
            <a:off x="571500" y="3649860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571500" y="43698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5" name="Google Shape;10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9832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/>
          <p:nvPr/>
        </p:nvSpPr>
        <p:spPr>
          <a:xfrm>
            <a:off x="571500" y="50899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7" name="Google Shape;107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47032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" name="Google Shape;108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3258442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4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</a:t>
            </a:r>
            <a:endParaRPr/>
          </a:p>
        </p:txBody>
      </p:sp>
      <p:sp>
        <p:nvSpPr>
          <p:cNvPr id="110" name="Google Shape;110;p14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35" name="Google Shape;53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32"/>
          <p:cNvSpPr txBox="1"/>
          <p:nvPr/>
        </p:nvSpPr>
        <p:spPr>
          <a:xfrm>
            <a:off x="571500" y="1095375"/>
            <a:ext cx="11601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Riset mengenai jaringan seluler generasi ke-6 (6G) memproyeksikan pergeseran luar biasa dalam komunikasi data. Berapa target kecepatan yang diperkirakan akan dicapai oleh jaringan 6G?</a:t>
            </a:r>
            <a:endParaRPr/>
          </a:p>
        </p:txBody>
      </p:sp>
      <p:sp>
        <p:nvSpPr>
          <p:cNvPr id="537" name="Google Shape;537;p32"/>
          <p:cNvSpPr/>
          <p:nvPr/>
        </p:nvSpPr>
        <p:spPr>
          <a:xfrm>
            <a:off x="571500" y="23622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2"/>
          <p:cNvSpPr txBox="1"/>
          <p:nvPr/>
        </p:nvSpPr>
        <p:spPr>
          <a:xfrm>
            <a:off x="1095375" y="25146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1 Mbps</a:t>
            </a:r>
            <a:endParaRPr/>
          </a:p>
        </p:txBody>
      </p:sp>
      <p:sp>
        <p:nvSpPr>
          <p:cNvPr id="539" name="Google Shape;539;p32"/>
          <p:cNvSpPr/>
          <p:nvPr/>
        </p:nvSpPr>
        <p:spPr>
          <a:xfrm>
            <a:off x="571500" y="30822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2"/>
          <p:cNvSpPr txBox="1"/>
          <p:nvPr/>
        </p:nvSpPr>
        <p:spPr>
          <a:xfrm>
            <a:off x="1095375" y="32346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1 Gbps</a:t>
            </a:r>
            <a:endParaRPr/>
          </a:p>
        </p:txBody>
      </p:sp>
      <p:sp>
        <p:nvSpPr>
          <p:cNvPr id="541" name="Google Shape;541;p32"/>
          <p:cNvSpPr/>
          <p:nvPr/>
        </p:nvSpPr>
        <p:spPr>
          <a:xfrm>
            <a:off x="571500" y="38022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2"/>
          <p:cNvSpPr txBox="1"/>
          <p:nvPr/>
        </p:nvSpPr>
        <p:spPr>
          <a:xfrm>
            <a:off x="1095375" y="395466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1 Tbps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43" name="Google Shape;543;p32"/>
          <p:cNvSpPr/>
          <p:nvPr/>
        </p:nvSpPr>
        <p:spPr>
          <a:xfrm>
            <a:off x="571500" y="45222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2"/>
          <p:cNvSpPr txBox="1"/>
          <p:nvPr/>
        </p:nvSpPr>
        <p:spPr>
          <a:xfrm>
            <a:off x="1095375" y="46746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1 Pbps</a:t>
            </a:r>
            <a:endParaRPr/>
          </a:p>
        </p:txBody>
      </p:sp>
      <p:sp>
        <p:nvSpPr>
          <p:cNvPr id="545" name="Google Shape;545;p32"/>
          <p:cNvSpPr/>
          <p:nvPr/>
        </p:nvSpPr>
        <p:spPr>
          <a:xfrm>
            <a:off x="571500" y="29298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46" name="Google Shape;54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5431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32"/>
          <p:cNvSpPr/>
          <p:nvPr/>
        </p:nvSpPr>
        <p:spPr>
          <a:xfrm>
            <a:off x="571500" y="36498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48" name="Google Shape;548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2632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32"/>
          <p:cNvSpPr/>
          <p:nvPr/>
        </p:nvSpPr>
        <p:spPr>
          <a:xfrm>
            <a:off x="571500" y="436989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2"/>
          <p:cNvSpPr/>
          <p:nvPr/>
        </p:nvSpPr>
        <p:spPr>
          <a:xfrm>
            <a:off x="571500" y="50899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51" name="Google Shape;55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47032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2" name="Google Shape;552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97847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32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19</a:t>
            </a:r>
            <a:endParaRPr/>
          </a:p>
        </p:txBody>
      </p:sp>
      <p:sp>
        <p:nvSpPr>
          <p:cNvPr id="554" name="Google Shape;554;p32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59" name="Google Shape;55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60" name="Google Shape;56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244798"/>
            <a:ext cx="42291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3"/>
          <p:cNvSpPr txBox="1"/>
          <p:nvPr/>
        </p:nvSpPr>
        <p:spPr>
          <a:xfrm>
            <a:off x="571500" y="1095375"/>
            <a:ext cx="666083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Jika seseorang menggunakan alat pembayaran tanpa kontak (contactless payment) menggunakan ponsel mereka, protokol komunikasi jarak pendek apa yang sedang berjalan di belakang layar?</a:t>
            </a:r>
            <a:endParaRPr/>
          </a:p>
        </p:txBody>
      </p:sp>
      <p:pic>
        <p:nvPicPr>
          <p:cNvPr descr="image.png" id="562" name="Google Shape;562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0925" y="1254323"/>
            <a:ext cx="421005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33"/>
          <p:cNvSpPr/>
          <p:nvPr/>
        </p:nvSpPr>
        <p:spPr>
          <a:xfrm>
            <a:off x="571500" y="265747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3"/>
          <p:cNvSpPr txBox="1"/>
          <p:nvPr/>
        </p:nvSpPr>
        <p:spPr>
          <a:xfrm>
            <a:off x="1095375" y="280987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FTP (File Transfer Protocol)</a:t>
            </a:r>
            <a:endParaRPr/>
          </a:p>
        </p:txBody>
      </p:sp>
      <p:sp>
        <p:nvSpPr>
          <p:cNvPr id="565" name="Google Shape;565;p33"/>
          <p:cNvSpPr/>
          <p:nvPr/>
        </p:nvSpPr>
        <p:spPr>
          <a:xfrm>
            <a:off x="571500" y="337750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3"/>
          <p:cNvSpPr txBox="1"/>
          <p:nvPr/>
        </p:nvSpPr>
        <p:spPr>
          <a:xfrm>
            <a:off x="1095375" y="352990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TCP/IP</a:t>
            </a:r>
            <a:endParaRPr/>
          </a:p>
        </p:txBody>
      </p:sp>
      <p:sp>
        <p:nvSpPr>
          <p:cNvPr id="567" name="Google Shape;567;p33"/>
          <p:cNvSpPr/>
          <p:nvPr/>
        </p:nvSpPr>
        <p:spPr>
          <a:xfrm>
            <a:off x="571500" y="409753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3"/>
          <p:cNvSpPr txBox="1"/>
          <p:nvPr/>
        </p:nvSpPr>
        <p:spPr>
          <a:xfrm>
            <a:off x="1095375" y="4249935"/>
            <a:ext cx="56292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NFC (Near Field Communication)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69" name="Google Shape;569;p33"/>
          <p:cNvSpPr/>
          <p:nvPr/>
        </p:nvSpPr>
        <p:spPr>
          <a:xfrm>
            <a:off x="571500" y="4817566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3"/>
          <p:cNvSpPr txBox="1"/>
          <p:nvPr/>
        </p:nvSpPr>
        <p:spPr>
          <a:xfrm>
            <a:off x="1095375" y="4969966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SMTP</a:t>
            </a:r>
            <a:endParaRPr/>
          </a:p>
        </p:txBody>
      </p:sp>
      <p:sp>
        <p:nvSpPr>
          <p:cNvPr id="571" name="Google Shape;571;p33"/>
          <p:cNvSpPr/>
          <p:nvPr/>
        </p:nvSpPr>
        <p:spPr>
          <a:xfrm>
            <a:off x="571500" y="322510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72" name="Google Shape;57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283845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33"/>
          <p:cNvSpPr/>
          <p:nvPr/>
        </p:nvSpPr>
        <p:spPr>
          <a:xfrm>
            <a:off x="571500" y="394513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74" name="Google Shape;574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355848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33"/>
          <p:cNvSpPr/>
          <p:nvPr/>
        </p:nvSpPr>
        <p:spPr>
          <a:xfrm>
            <a:off x="571500" y="4665166"/>
            <a:ext cx="634365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3"/>
          <p:cNvSpPr/>
          <p:nvPr/>
        </p:nvSpPr>
        <p:spPr>
          <a:xfrm>
            <a:off x="571500" y="5385196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77" name="Google Shape;577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998541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78" name="Google Shape;578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4273748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33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20</a:t>
            </a:r>
            <a:endParaRPr/>
          </a:p>
        </p:txBody>
      </p:sp>
      <p:sp>
        <p:nvSpPr>
          <p:cNvPr id="580" name="Google Shape;580;p33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85" name="Google Shape;58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34"/>
          <p:cNvSpPr txBox="1"/>
          <p:nvPr/>
        </p:nvSpPr>
        <p:spPr>
          <a:xfrm>
            <a:off x="295275" y="2351782"/>
            <a:ext cx="11601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Selesai!</a:t>
            </a:r>
            <a:endParaRPr/>
          </a:p>
        </p:txBody>
      </p:sp>
      <p:sp>
        <p:nvSpPr>
          <p:cNvPr id="587" name="Google Shape;587;p34"/>
          <p:cNvSpPr txBox="1"/>
          <p:nvPr/>
        </p:nvSpPr>
        <p:spPr>
          <a:xfrm>
            <a:off x="571500" y="3570982"/>
            <a:ext cx="11049000" cy="792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Terima kasih telah berpartisipasi dalam kuis ini.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95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Semoga pemahaman Anda mengenai Komunikasi Data semakin bertambah.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5" name="Google Shape;11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498103"/>
            <a:ext cx="42291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571500" y="1095375"/>
            <a:ext cx="666083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Transmisi paralel dapat mengirimkan beberapa bit secara bersamaan sehingga lebih cepat. Namun, mengapa komunikasi serial lebih disukai untuk komunikasi jarak jauh?</a:t>
            </a:r>
            <a:endParaRPr/>
          </a:p>
        </p:txBody>
      </p:sp>
      <p:pic>
        <p:nvPicPr>
          <p:cNvPr descr="image.png" id="118" name="Google Shape;11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0925" y="1507628"/>
            <a:ext cx="421005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/>
          <p:nvPr/>
        </p:nvSpPr>
        <p:spPr>
          <a:xfrm>
            <a:off x="571500" y="265747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1095375" y="280987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Karena komunikasi serial lebih murah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571500" y="3377505"/>
            <a:ext cx="6343650" cy="830460"/>
          </a:xfrm>
          <a:prstGeom prst="roundRect">
            <a:avLst>
              <a:gd fmla="val 9175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1095375" y="3529905"/>
            <a:ext cx="5629200" cy="5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Karena komunikasi paralel dapat menyebabkan distorsi sinyal data pada jarak jauh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571500" y="4350841"/>
            <a:ext cx="6343650" cy="830460"/>
          </a:xfrm>
          <a:prstGeom prst="roundRect">
            <a:avLst>
              <a:gd fmla="val 9175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1095375" y="4503241"/>
            <a:ext cx="5629275" cy="525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Karena komunikasi serial memiliki bandwidth yang tidak terbatas</a:t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571500" y="5324177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1095375" y="5476577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Karena komunikasi paralel rentan terhadap penyadapan</a:t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571500" y="322510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8" name="Google Shape;12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283845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/>
          <p:nvPr/>
        </p:nvSpPr>
        <p:spPr>
          <a:xfrm>
            <a:off x="571500" y="4198441"/>
            <a:ext cx="634365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5"/>
          <p:cNvSpPr/>
          <p:nvPr/>
        </p:nvSpPr>
        <p:spPr>
          <a:xfrm>
            <a:off x="571500" y="5171777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1" name="Google Shape;131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53181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5"/>
          <p:cNvSpPr/>
          <p:nvPr/>
        </p:nvSpPr>
        <p:spPr>
          <a:xfrm>
            <a:off x="571500" y="5891807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3" name="Google Shape;133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5505152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3553717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2</a:t>
            </a: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1" name="Google Shape;14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Manakah dari pernyataan berikut yang secara akurat membedakan komunikasi asinkron dengan komunikasi sinkron?</a:t>
            </a:r>
            <a:endParaRPr/>
          </a:p>
        </p:txBody>
      </p:sp>
      <p:sp>
        <p:nvSpPr>
          <p:cNvPr id="143" name="Google Shape;143;p16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Komunikasi asinkron menggunakan sinyal jam (clock), sedangkan sinkron tidak.</a:t>
            </a:r>
            <a:endParaRPr/>
          </a:p>
        </p:txBody>
      </p:sp>
      <p:sp>
        <p:nvSpPr>
          <p:cNvPr id="145" name="Google Shape;145;p16"/>
          <p:cNvSpPr/>
          <p:nvPr/>
        </p:nvSpPr>
        <p:spPr>
          <a:xfrm>
            <a:off x="571500" y="2739330"/>
            <a:ext cx="11049000" cy="830460"/>
          </a:xfrm>
          <a:prstGeom prst="roundRect">
            <a:avLst>
              <a:gd fmla="val 9175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6"/>
          <p:cNvSpPr txBox="1"/>
          <p:nvPr/>
        </p:nvSpPr>
        <p:spPr>
          <a:xfrm>
            <a:off x="1095375" y="2891730"/>
            <a:ext cx="10334700" cy="5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Komunikasi asinkron mengirimkan start bit dan stop bit, sedangkan sinkron bergantung pada sinyal jam untuk menjaga keselarasan.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571500" y="3712666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1095375" y="3865066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Komunikasi sinkron lebih lambat dan rentan distorsi dibanding asinkron.</a:t>
            </a:r>
            <a:endParaRPr/>
          </a:p>
        </p:txBody>
      </p:sp>
      <p:sp>
        <p:nvSpPr>
          <p:cNvPr id="149" name="Google Shape;149;p16"/>
          <p:cNvSpPr/>
          <p:nvPr/>
        </p:nvSpPr>
        <p:spPr>
          <a:xfrm>
            <a:off x="571500" y="4432696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1095375" y="4585096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Komunikasi asinkron hanya bisa digunakan dalam mode simpleks.</a:t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52" name="Google Shape;15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/>
          <p:nvPr/>
        </p:nvSpPr>
        <p:spPr>
          <a:xfrm>
            <a:off x="571500" y="3560266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571500" y="4280296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55" name="Google Shape;15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893641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6"/>
          <p:cNvSpPr/>
          <p:nvPr/>
        </p:nvSpPr>
        <p:spPr>
          <a:xfrm>
            <a:off x="571500" y="5000327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57" name="Google Shape;15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4613671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2915542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6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3</a:t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5" name="Google Shape;16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/>
          <p:nvPr/>
        </p:nvSpPr>
        <p:spPr>
          <a:xfrm>
            <a:off x="571500" y="1095375"/>
            <a:ext cx="11601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Jika terjadi variasi waktu kedatangan paket data yang mengakibatkan penundaan audio atau video terdistorsi (terutama pada panggilan VoIP), karakteristik komunikasi data mana yang sedang bermasalah?</a:t>
            </a:r>
            <a:endParaRPr/>
          </a:p>
        </p:txBody>
      </p:sp>
      <p:sp>
        <p:nvSpPr>
          <p:cNvPr id="167" name="Google Shape;167;p17"/>
          <p:cNvSpPr/>
          <p:nvPr/>
        </p:nvSpPr>
        <p:spPr>
          <a:xfrm>
            <a:off x="571500" y="23622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1095375" y="25146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Akurasi</a:t>
            </a:r>
            <a:endParaRPr/>
          </a:p>
        </p:txBody>
      </p:sp>
      <p:sp>
        <p:nvSpPr>
          <p:cNvPr id="169" name="Google Shape;169;p17"/>
          <p:cNvSpPr/>
          <p:nvPr/>
        </p:nvSpPr>
        <p:spPr>
          <a:xfrm>
            <a:off x="571500" y="30822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1095375" y="32346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Ketepatan Waktu</a:t>
            </a:r>
            <a:endParaRPr/>
          </a:p>
        </p:txBody>
      </p:sp>
      <p:sp>
        <p:nvSpPr>
          <p:cNvPr id="171" name="Google Shape;171;p17"/>
          <p:cNvSpPr/>
          <p:nvPr/>
        </p:nvSpPr>
        <p:spPr>
          <a:xfrm>
            <a:off x="571500" y="38022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7"/>
          <p:cNvSpPr txBox="1"/>
          <p:nvPr/>
        </p:nvSpPr>
        <p:spPr>
          <a:xfrm>
            <a:off x="1095375" y="39546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Keandalan</a:t>
            </a:r>
            <a:endParaRPr/>
          </a:p>
        </p:txBody>
      </p:sp>
      <p:sp>
        <p:nvSpPr>
          <p:cNvPr id="173" name="Google Shape;173;p17"/>
          <p:cNvSpPr/>
          <p:nvPr/>
        </p:nvSpPr>
        <p:spPr>
          <a:xfrm>
            <a:off x="571500" y="45222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7"/>
          <p:cNvSpPr txBox="1"/>
          <p:nvPr/>
        </p:nvSpPr>
        <p:spPr>
          <a:xfrm>
            <a:off x="1095375" y="4674691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D. Jitter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5" name="Google Shape;175;p17"/>
          <p:cNvSpPr/>
          <p:nvPr/>
        </p:nvSpPr>
        <p:spPr>
          <a:xfrm>
            <a:off x="571500" y="29298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6" name="Google Shape;17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5431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7"/>
          <p:cNvSpPr/>
          <p:nvPr/>
        </p:nvSpPr>
        <p:spPr>
          <a:xfrm>
            <a:off x="571500" y="36498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8" name="Google Shape;17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2632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7"/>
          <p:cNvSpPr/>
          <p:nvPr/>
        </p:nvSpPr>
        <p:spPr>
          <a:xfrm>
            <a:off x="571500" y="43698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0" name="Google Shape;180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9832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7"/>
          <p:cNvSpPr/>
          <p:nvPr/>
        </p:nvSpPr>
        <p:spPr>
          <a:xfrm>
            <a:off x="571500" y="508992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82" name="Google Shape;182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69850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7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4</a:t>
            </a:r>
            <a:endParaRPr/>
          </a:p>
        </p:txBody>
      </p:sp>
      <p:sp>
        <p:nvSpPr>
          <p:cNvPr id="184" name="Google Shape;184;p17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9" name="Google Shape;18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0" name="Google Shape;19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1400" y="1669553"/>
            <a:ext cx="42291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8"/>
          <p:cNvSpPr txBox="1"/>
          <p:nvPr/>
        </p:nvSpPr>
        <p:spPr>
          <a:xfrm>
            <a:off x="571500" y="1095375"/>
            <a:ext cx="6660832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Mengapa kabel serat optik (Fiber-Optic) sangat ideal untuk jaringan tulang punggung (backbone) internet yang membutuhkan kecepatan tinggi dan stabilitas, jika dibandingkan dengan kabel pasangan berpilin (Twisted Pair)?</a:t>
            </a:r>
            <a:endParaRPr/>
          </a:p>
        </p:txBody>
      </p:sp>
      <p:pic>
        <p:nvPicPr>
          <p:cNvPr descr="image.png" id="192" name="Google Shape;19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0925" y="1679078"/>
            <a:ext cx="421005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8"/>
          <p:cNvSpPr/>
          <p:nvPr/>
        </p:nvSpPr>
        <p:spPr>
          <a:xfrm>
            <a:off x="571500" y="3000375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8"/>
          <p:cNvSpPr txBox="1"/>
          <p:nvPr/>
        </p:nvSpPr>
        <p:spPr>
          <a:xfrm>
            <a:off x="1095375" y="3152775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Karena serat optik lebih murah dan mudah dipasang</a:t>
            </a:r>
            <a:endParaRPr/>
          </a:p>
        </p:txBody>
      </p:sp>
      <p:sp>
        <p:nvSpPr>
          <p:cNvPr id="195" name="Google Shape;195;p18"/>
          <p:cNvSpPr/>
          <p:nvPr/>
        </p:nvSpPr>
        <p:spPr>
          <a:xfrm>
            <a:off x="571500" y="3720405"/>
            <a:ext cx="6343650" cy="830460"/>
          </a:xfrm>
          <a:prstGeom prst="roundRect">
            <a:avLst>
              <a:gd fmla="val 9175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8"/>
          <p:cNvSpPr txBox="1"/>
          <p:nvPr/>
        </p:nvSpPr>
        <p:spPr>
          <a:xfrm>
            <a:off x="1095375" y="3872805"/>
            <a:ext cx="5629200" cy="5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B. Karena serat optik sepenuhnya kebal terhadap interferensi elektromagnetik dan memiliki redaman rendah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7" name="Google Shape;197;p18"/>
          <p:cNvSpPr/>
          <p:nvPr/>
        </p:nvSpPr>
        <p:spPr>
          <a:xfrm>
            <a:off x="571500" y="4693741"/>
            <a:ext cx="634365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8"/>
          <p:cNvSpPr txBox="1"/>
          <p:nvPr/>
        </p:nvSpPr>
        <p:spPr>
          <a:xfrm>
            <a:off x="1095375" y="4846141"/>
            <a:ext cx="562927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Karena serat optik tidak membutuhkan protokol komunikasi</a:t>
            </a:r>
            <a:endParaRPr/>
          </a:p>
        </p:txBody>
      </p:sp>
      <p:sp>
        <p:nvSpPr>
          <p:cNvPr id="199" name="Google Shape;199;p18"/>
          <p:cNvSpPr/>
          <p:nvPr/>
        </p:nvSpPr>
        <p:spPr>
          <a:xfrm>
            <a:off x="571500" y="5413771"/>
            <a:ext cx="6343650" cy="830460"/>
          </a:xfrm>
          <a:prstGeom prst="roundRect">
            <a:avLst>
              <a:gd fmla="val 9175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8"/>
          <p:cNvSpPr txBox="1"/>
          <p:nvPr/>
        </p:nvSpPr>
        <p:spPr>
          <a:xfrm>
            <a:off x="1095375" y="5566171"/>
            <a:ext cx="5629275" cy="525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Karena serat optik dapat mentransmisikan gelombang radio secara langsung</a:t>
            </a:r>
            <a:endParaRPr/>
          </a:p>
        </p:txBody>
      </p:sp>
      <p:sp>
        <p:nvSpPr>
          <p:cNvPr id="201" name="Google Shape;201;p18"/>
          <p:cNvSpPr/>
          <p:nvPr/>
        </p:nvSpPr>
        <p:spPr>
          <a:xfrm>
            <a:off x="571500" y="3568005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2" name="Google Shape;20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181350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8"/>
          <p:cNvSpPr/>
          <p:nvPr/>
        </p:nvSpPr>
        <p:spPr>
          <a:xfrm>
            <a:off x="571500" y="4541341"/>
            <a:ext cx="634365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8"/>
          <p:cNvSpPr/>
          <p:nvPr/>
        </p:nvSpPr>
        <p:spPr>
          <a:xfrm>
            <a:off x="571500" y="5261371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5" name="Google Shape;20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874716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8"/>
          <p:cNvSpPr/>
          <p:nvPr/>
        </p:nvSpPr>
        <p:spPr>
          <a:xfrm>
            <a:off x="571500" y="6234707"/>
            <a:ext cx="63436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7" name="Google Shape;207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1525" y="559474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71525" y="3896617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8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5</a:t>
            </a:r>
            <a:endParaRPr/>
          </a:p>
        </p:txBody>
      </p:sp>
      <p:sp>
        <p:nvSpPr>
          <p:cNvPr id="210" name="Google Shape;210;p18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5" name="Google Shape;21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9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Model OSI (Open Systems Interconnection) dan TCP/IP adalah dua standar jaringan yang paling terkenal. Berapa jumlah lapisan (layer) pada masing-masing model tersebut?</a:t>
            </a:r>
            <a:endParaRPr/>
          </a:p>
        </p:txBody>
      </p:sp>
      <p:sp>
        <p:nvSpPr>
          <p:cNvPr id="217" name="Google Shape;217;p19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9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OSI 4 lapisan, TCP/IP 7 lapisan</a:t>
            </a:r>
            <a:endParaRPr/>
          </a:p>
        </p:txBody>
      </p:sp>
      <p:sp>
        <p:nvSpPr>
          <p:cNvPr id="219" name="Google Shape;219;p19"/>
          <p:cNvSpPr/>
          <p:nvPr/>
        </p:nvSpPr>
        <p:spPr>
          <a:xfrm>
            <a:off x="571500" y="27393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9"/>
          <p:cNvSpPr txBox="1"/>
          <p:nvPr/>
        </p:nvSpPr>
        <p:spPr>
          <a:xfrm>
            <a:off x="1095375" y="28917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OSI 5 lapisan, TCP/IP 4 lapisan</a:t>
            </a:r>
            <a:endParaRPr/>
          </a:p>
        </p:txBody>
      </p:sp>
      <p:sp>
        <p:nvSpPr>
          <p:cNvPr id="221" name="Google Shape;221;p19"/>
          <p:cNvSpPr/>
          <p:nvPr/>
        </p:nvSpPr>
        <p:spPr>
          <a:xfrm>
            <a:off x="571500" y="34593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9"/>
          <p:cNvSpPr txBox="1"/>
          <p:nvPr/>
        </p:nvSpPr>
        <p:spPr>
          <a:xfrm>
            <a:off x="1095375" y="3611760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C. OSI 7 lapisan, TCP/IP 4 lapisan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3" name="Google Shape;223;p19"/>
          <p:cNvSpPr/>
          <p:nvPr/>
        </p:nvSpPr>
        <p:spPr>
          <a:xfrm>
            <a:off x="571500" y="41793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9"/>
          <p:cNvSpPr txBox="1"/>
          <p:nvPr/>
        </p:nvSpPr>
        <p:spPr>
          <a:xfrm>
            <a:off x="1095375" y="4331791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D. OSI 7 lapisan, TCP/IP 5 lapisan</a:t>
            </a:r>
            <a:endParaRPr/>
          </a:p>
        </p:txBody>
      </p:sp>
      <p:sp>
        <p:nvSpPr>
          <p:cNvPr id="225" name="Google Shape;225;p19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6" name="Google Shape;22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9"/>
          <p:cNvSpPr/>
          <p:nvPr/>
        </p:nvSpPr>
        <p:spPr>
          <a:xfrm>
            <a:off x="571500" y="33069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28" name="Google Shape;22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29203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9"/>
          <p:cNvSpPr/>
          <p:nvPr/>
        </p:nvSpPr>
        <p:spPr>
          <a:xfrm>
            <a:off x="571500" y="402699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9"/>
          <p:cNvSpPr/>
          <p:nvPr/>
        </p:nvSpPr>
        <p:spPr>
          <a:xfrm>
            <a:off x="571500" y="474702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31" name="Google Shape;23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4360366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2" name="Google Shape;232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63557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9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6</a:t>
            </a:r>
            <a:endParaRPr/>
          </a:p>
        </p:txBody>
      </p:sp>
      <p:sp>
        <p:nvSpPr>
          <p:cNvPr id="234" name="Google Shape;234;p19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9" name="Google Shape;2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0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Dalam sebuah transmisi data, sistem gagal membaca dua bit atau lebih secara berurutan. Jenis kesalahan (error) apa yang terjadi pada skenario ini?</a:t>
            </a: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0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Kesalahan Satu Bit (Single-bit Error)</a:t>
            </a:r>
            <a:endParaRPr/>
          </a:p>
        </p:txBody>
      </p:sp>
      <p:sp>
        <p:nvSpPr>
          <p:cNvPr id="243" name="Google Shape;243;p20"/>
          <p:cNvSpPr/>
          <p:nvPr/>
        </p:nvSpPr>
        <p:spPr>
          <a:xfrm>
            <a:off x="571500" y="27393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0"/>
          <p:cNvSpPr txBox="1"/>
          <p:nvPr/>
        </p:nvSpPr>
        <p:spPr>
          <a:xfrm>
            <a:off x="1095375" y="28917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Kesalahan Penghilangan (Omission Error)</a:t>
            </a:r>
            <a:endParaRPr/>
          </a:p>
        </p:txBody>
      </p:sp>
      <p:sp>
        <p:nvSpPr>
          <p:cNvPr id="245" name="Google Shape;245;p20"/>
          <p:cNvSpPr/>
          <p:nvPr/>
        </p:nvSpPr>
        <p:spPr>
          <a:xfrm>
            <a:off x="571500" y="34593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0"/>
          <p:cNvSpPr txBox="1"/>
          <p:nvPr/>
        </p:nvSpPr>
        <p:spPr>
          <a:xfrm>
            <a:off x="1095375" y="36117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Kesalahan Atenuasi</a:t>
            </a:r>
            <a:endParaRPr/>
          </a:p>
        </p:txBody>
      </p:sp>
      <p:sp>
        <p:nvSpPr>
          <p:cNvPr id="247" name="Google Shape;247;p20"/>
          <p:cNvSpPr/>
          <p:nvPr/>
        </p:nvSpPr>
        <p:spPr>
          <a:xfrm>
            <a:off x="571500" y="41793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0"/>
          <p:cNvSpPr txBox="1"/>
          <p:nvPr/>
        </p:nvSpPr>
        <p:spPr>
          <a:xfrm>
            <a:off x="1095375" y="4331791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D. Kesalahan Beruntun (Burst Error)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9" name="Google Shape;249;p20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0" name="Google Shape;25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0"/>
          <p:cNvSpPr/>
          <p:nvPr/>
        </p:nvSpPr>
        <p:spPr>
          <a:xfrm>
            <a:off x="571500" y="33069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2" name="Google Shape;25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29203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0"/>
          <p:cNvSpPr/>
          <p:nvPr/>
        </p:nvSpPr>
        <p:spPr>
          <a:xfrm>
            <a:off x="571500" y="40269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4" name="Google Shape;25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6403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0"/>
          <p:cNvSpPr/>
          <p:nvPr/>
        </p:nvSpPr>
        <p:spPr>
          <a:xfrm>
            <a:off x="571500" y="474702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56" name="Google Shape;25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35560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0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7</a:t>
            </a:r>
            <a:endParaRPr/>
          </a:p>
        </p:txBody>
      </p:sp>
      <p:sp>
        <p:nvSpPr>
          <p:cNvPr id="258" name="Google Shape;258;p20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3" name="Google Shape;26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1"/>
          <p:cNvSpPr txBox="1"/>
          <p:nvPr/>
        </p:nvSpPr>
        <p:spPr>
          <a:xfrm>
            <a:off x="571500" y="1095375"/>
            <a:ext cx="1160145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1F5F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Metode deteksi kesalahan mana yang paling efektif dalam menemukan kesalahan beruntun (burst error) dengan cara menghasilkan checksum menggunakan pembagian polinomial?</a:t>
            </a:r>
            <a:endParaRPr/>
          </a:p>
        </p:txBody>
      </p:sp>
      <p:sp>
        <p:nvSpPr>
          <p:cNvPr id="265" name="Google Shape;265;p21"/>
          <p:cNvSpPr/>
          <p:nvPr/>
        </p:nvSpPr>
        <p:spPr>
          <a:xfrm>
            <a:off x="571500" y="201930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 txBox="1"/>
          <p:nvPr/>
        </p:nvSpPr>
        <p:spPr>
          <a:xfrm>
            <a:off x="1095375" y="217170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A. Pemeriksaan Paritas (Parity Check)</a:t>
            </a:r>
            <a:endParaRPr/>
          </a:p>
        </p:txBody>
      </p:sp>
      <p:sp>
        <p:nvSpPr>
          <p:cNvPr id="267" name="Google Shape;267;p21"/>
          <p:cNvSpPr/>
          <p:nvPr/>
        </p:nvSpPr>
        <p:spPr>
          <a:xfrm>
            <a:off x="571500" y="273933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1"/>
          <p:cNvSpPr txBox="1"/>
          <p:nvPr/>
        </p:nvSpPr>
        <p:spPr>
          <a:xfrm>
            <a:off x="1095375" y="289173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B. Metode Checksum Blok</a:t>
            </a:r>
            <a:endParaRPr/>
          </a:p>
        </p:txBody>
      </p:sp>
      <p:sp>
        <p:nvSpPr>
          <p:cNvPr id="269" name="Google Shape;269;p21"/>
          <p:cNvSpPr/>
          <p:nvPr/>
        </p:nvSpPr>
        <p:spPr>
          <a:xfrm>
            <a:off x="571500" y="3459360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E293B"/>
          </a:solidFill>
          <a:ln cap="flat" cmpd="sng" w="952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 txBox="1"/>
          <p:nvPr/>
        </p:nvSpPr>
        <p:spPr>
          <a:xfrm>
            <a:off x="1095375" y="3611760"/>
            <a:ext cx="10334625" cy="272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C. Kode Hamming</a:t>
            </a:r>
            <a:endParaRPr/>
          </a:p>
        </p:txBody>
      </p:sp>
      <p:sp>
        <p:nvSpPr>
          <p:cNvPr id="271" name="Google Shape;271;p21"/>
          <p:cNvSpPr/>
          <p:nvPr/>
        </p:nvSpPr>
        <p:spPr>
          <a:xfrm>
            <a:off x="571500" y="4179391"/>
            <a:ext cx="11049000" cy="577155"/>
          </a:xfrm>
          <a:prstGeom prst="roundRect">
            <a:avLst>
              <a:gd fmla="val 13202" name="adj"/>
            </a:avLst>
          </a:prstGeom>
          <a:solidFill>
            <a:srgbClr val="10B981"/>
          </a:solidFill>
          <a:ln cap="flat" cmpd="sng" w="9525">
            <a:solidFill>
              <a:srgbClr val="10B9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1"/>
          <p:cNvSpPr txBox="1"/>
          <p:nvPr/>
        </p:nvSpPr>
        <p:spPr>
          <a:xfrm>
            <a:off x="1095375" y="4331791"/>
            <a:ext cx="103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D. Pemeriksaan Redundansi Siklik (CRC)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3" name="Google Shape;273;p21"/>
          <p:cNvSpPr/>
          <p:nvPr/>
        </p:nvSpPr>
        <p:spPr>
          <a:xfrm>
            <a:off x="571500" y="258693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4" name="Google Shape;27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1525" y="220027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1"/>
          <p:cNvSpPr/>
          <p:nvPr/>
        </p:nvSpPr>
        <p:spPr>
          <a:xfrm>
            <a:off x="571500" y="3306960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6" name="Google Shape;27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292030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1"/>
          <p:cNvSpPr/>
          <p:nvPr/>
        </p:nvSpPr>
        <p:spPr>
          <a:xfrm>
            <a:off x="571500" y="4026991"/>
            <a:ext cx="1104900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8" name="Google Shape;278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1525" y="3640335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1"/>
          <p:cNvSpPr/>
          <p:nvPr/>
        </p:nvSpPr>
        <p:spPr>
          <a:xfrm>
            <a:off x="571500" y="4747021"/>
            <a:ext cx="11049000" cy="9525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80" name="Google Shape;280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1525" y="4355603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1"/>
          <p:cNvSpPr txBox="1"/>
          <p:nvPr/>
        </p:nvSpPr>
        <p:spPr>
          <a:xfrm>
            <a:off x="571500" y="476250"/>
            <a:ext cx="11601450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50" u="none" cap="none" strike="noStrike">
                <a:solidFill>
                  <a:srgbClr val="38BDF8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8</a:t>
            </a:r>
            <a:endParaRPr/>
          </a:p>
        </p:txBody>
      </p:sp>
      <p:sp>
        <p:nvSpPr>
          <p:cNvPr id="282" name="Google Shape;282;p21"/>
          <p:cNvSpPr/>
          <p:nvPr/>
        </p:nvSpPr>
        <p:spPr>
          <a:xfrm>
            <a:off x="571500" y="1076325"/>
            <a:ext cx="11049000" cy="1905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