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12192000"/>
  <p:notesSz cx="6858000" cy="9144000"/>
  <p:embeddedFontLst>
    <p:embeddedFont>
      <p:font typeface="Roboto"/>
      <p:regular r:id="rId28"/>
      <p:bold r:id="rId29"/>
      <p:italic r:id="rId30"/>
      <p:boldItalic r:id="rId31"/>
    </p:embeddedFont>
    <p:embeddedFont>
      <p:font typeface="Roboto Medium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-boldItalic.fntdata"/><Relationship Id="rId30" Type="http://schemas.openxmlformats.org/officeDocument/2006/relationships/font" Target="fonts/Roboto-italic.fntdata"/><Relationship Id="rId11" Type="http://schemas.openxmlformats.org/officeDocument/2006/relationships/slide" Target="slides/slide6.xml"/><Relationship Id="rId33" Type="http://schemas.openxmlformats.org/officeDocument/2006/relationships/font" Target="fonts/RobotoMedium-bold.fntdata"/><Relationship Id="rId10" Type="http://schemas.openxmlformats.org/officeDocument/2006/relationships/slide" Target="slides/slide5.xml"/><Relationship Id="rId32" Type="http://schemas.openxmlformats.org/officeDocument/2006/relationships/font" Target="fonts/RobotoMedium-regular.fntdata"/><Relationship Id="rId13" Type="http://schemas.openxmlformats.org/officeDocument/2006/relationships/slide" Target="slides/slide8.xml"/><Relationship Id="rId35" Type="http://schemas.openxmlformats.org/officeDocument/2006/relationships/font" Target="fonts/RobotoMedium-boldItalic.fntdata"/><Relationship Id="rId12" Type="http://schemas.openxmlformats.org/officeDocument/2006/relationships/slide" Target="slides/slide7.xml"/><Relationship Id="rId34" Type="http://schemas.openxmlformats.org/officeDocument/2006/relationships/font" Target="fonts/RobotoMedium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9.png"/><Relationship Id="rId4" Type="http://schemas.openxmlformats.org/officeDocument/2006/relationships/image" Target="../media/image53.png"/><Relationship Id="rId10" Type="http://schemas.openxmlformats.org/officeDocument/2006/relationships/image" Target="../media/image58.png"/><Relationship Id="rId9" Type="http://schemas.openxmlformats.org/officeDocument/2006/relationships/image" Target="../media/image105.png"/><Relationship Id="rId5" Type="http://schemas.openxmlformats.org/officeDocument/2006/relationships/image" Target="../media/image107.png"/><Relationship Id="rId6" Type="http://schemas.openxmlformats.org/officeDocument/2006/relationships/image" Target="../media/image61.png"/><Relationship Id="rId7" Type="http://schemas.openxmlformats.org/officeDocument/2006/relationships/image" Target="../media/image73.png"/><Relationship Id="rId8" Type="http://schemas.openxmlformats.org/officeDocument/2006/relationships/image" Target="../media/image6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7.png"/><Relationship Id="rId4" Type="http://schemas.openxmlformats.org/officeDocument/2006/relationships/image" Target="../media/image64.png"/><Relationship Id="rId10" Type="http://schemas.openxmlformats.org/officeDocument/2006/relationships/image" Target="../media/image74.png"/><Relationship Id="rId9" Type="http://schemas.openxmlformats.org/officeDocument/2006/relationships/image" Target="../media/image65.png"/><Relationship Id="rId5" Type="http://schemas.openxmlformats.org/officeDocument/2006/relationships/image" Target="../media/image78.png"/><Relationship Id="rId6" Type="http://schemas.openxmlformats.org/officeDocument/2006/relationships/image" Target="../media/image31.png"/><Relationship Id="rId7" Type="http://schemas.openxmlformats.org/officeDocument/2006/relationships/image" Target="../media/image62.png"/><Relationship Id="rId8" Type="http://schemas.openxmlformats.org/officeDocument/2006/relationships/image" Target="../media/image6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1.png"/><Relationship Id="rId4" Type="http://schemas.openxmlformats.org/officeDocument/2006/relationships/image" Target="../media/image6.png"/><Relationship Id="rId9" Type="http://schemas.openxmlformats.org/officeDocument/2006/relationships/image" Target="../media/image79.png"/><Relationship Id="rId5" Type="http://schemas.openxmlformats.org/officeDocument/2006/relationships/image" Target="../media/image9.png"/><Relationship Id="rId6" Type="http://schemas.openxmlformats.org/officeDocument/2006/relationships/image" Target="../media/image18.png"/><Relationship Id="rId7" Type="http://schemas.openxmlformats.org/officeDocument/2006/relationships/image" Target="../media/image66.png"/><Relationship Id="rId8" Type="http://schemas.openxmlformats.org/officeDocument/2006/relationships/image" Target="../media/image6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5.png"/><Relationship Id="rId4" Type="http://schemas.openxmlformats.org/officeDocument/2006/relationships/image" Target="../media/image6.png"/><Relationship Id="rId9" Type="http://schemas.openxmlformats.org/officeDocument/2006/relationships/image" Target="../media/image70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72.png"/><Relationship Id="rId8" Type="http://schemas.openxmlformats.org/officeDocument/2006/relationships/image" Target="../media/image7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7.png"/><Relationship Id="rId4" Type="http://schemas.openxmlformats.org/officeDocument/2006/relationships/image" Target="../media/image12.png"/><Relationship Id="rId10" Type="http://schemas.openxmlformats.org/officeDocument/2006/relationships/image" Target="../media/image43.png"/><Relationship Id="rId9" Type="http://schemas.openxmlformats.org/officeDocument/2006/relationships/image" Target="../media/image82.png"/><Relationship Id="rId5" Type="http://schemas.openxmlformats.org/officeDocument/2006/relationships/image" Target="../media/image10.png"/><Relationship Id="rId6" Type="http://schemas.openxmlformats.org/officeDocument/2006/relationships/image" Target="../media/image6.png"/><Relationship Id="rId7" Type="http://schemas.openxmlformats.org/officeDocument/2006/relationships/image" Target="../media/image85.png"/><Relationship Id="rId8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0.png"/><Relationship Id="rId4" Type="http://schemas.openxmlformats.org/officeDocument/2006/relationships/image" Target="../media/image6.png"/><Relationship Id="rId10" Type="http://schemas.openxmlformats.org/officeDocument/2006/relationships/image" Target="../media/image22.png"/><Relationship Id="rId9" Type="http://schemas.openxmlformats.org/officeDocument/2006/relationships/image" Target="../media/image93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84.png"/><Relationship Id="rId8" Type="http://schemas.openxmlformats.org/officeDocument/2006/relationships/image" Target="../media/image9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2.png"/><Relationship Id="rId4" Type="http://schemas.openxmlformats.org/officeDocument/2006/relationships/image" Target="../media/image109.png"/><Relationship Id="rId10" Type="http://schemas.openxmlformats.org/officeDocument/2006/relationships/image" Target="../media/image96.png"/><Relationship Id="rId9" Type="http://schemas.openxmlformats.org/officeDocument/2006/relationships/image" Target="../media/image116.png"/><Relationship Id="rId5" Type="http://schemas.openxmlformats.org/officeDocument/2006/relationships/image" Target="../media/image89.png"/><Relationship Id="rId6" Type="http://schemas.openxmlformats.org/officeDocument/2006/relationships/image" Target="../media/image91.png"/><Relationship Id="rId7" Type="http://schemas.openxmlformats.org/officeDocument/2006/relationships/image" Target="../media/image106.png"/><Relationship Id="rId8" Type="http://schemas.openxmlformats.org/officeDocument/2006/relationships/image" Target="../media/image9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7.png"/><Relationship Id="rId4" Type="http://schemas.openxmlformats.org/officeDocument/2006/relationships/image" Target="../media/image12.png"/><Relationship Id="rId10" Type="http://schemas.openxmlformats.org/officeDocument/2006/relationships/image" Target="../media/image92.png"/><Relationship Id="rId9" Type="http://schemas.openxmlformats.org/officeDocument/2006/relationships/image" Target="../media/image16.png"/><Relationship Id="rId5" Type="http://schemas.openxmlformats.org/officeDocument/2006/relationships/image" Target="../media/image10.png"/><Relationship Id="rId6" Type="http://schemas.openxmlformats.org/officeDocument/2006/relationships/image" Target="../media/image6.png"/><Relationship Id="rId7" Type="http://schemas.openxmlformats.org/officeDocument/2006/relationships/image" Target="../media/image18.png"/><Relationship Id="rId8" Type="http://schemas.openxmlformats.org/officeDocument/2006/relationships/image" Target="../media/image12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2.png"/><Relationship Id="rId4" Type="http://schemas.openxmlformats.org/officeDocument/2006/relationships/image" Target="../media/image53.png"/><Relationship Id="rId10" Type="http://schemas.openxmlformats.org/officeDocument/2006/relationships/image" Target="../media/image103.png"/><Relationship Id="rId9" Type="http://schemas.openxmlformats.org/officeDocument/2006/relationships/image" Target="../media/image100.png"/><Relationship Id="rId5" Type="http://schemas.openxmlformats.org/officeDocument/2006/relationships/image" Target="../media/image107.png"/><Relationship Id="rId6" Type="http://schemas.openxmlformats.org/officeDocument/2006/relationships/image" Target="../media/image61.png"/><Relationship Id="rId7" Type="http://schemas.openxmlformats.org/officeDocument/2006/relationships/image" Target="../media/image94.png"/><Relationship Id="rId8" Type="http://schemas.openxmlformats.org/officeDocument/2006/relationships/image" Target="../media/image9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8.png"/><Relationship Id="rId4" Type="http://schemas.openxmlformats.org/officeDocument/2006/relationships/image" Target="../media/image10.png"/><Relationship Id="rId10" Type="http://schemas.openxmlformats.org/officeDocument/2006/relationships/image" Target="../media/image70.png"/><Relationship Id="rId9" Type="http://schemas.openxmlformats.org/officeDocument/2006/relationships/image" Target="../media/image8.png"/><Relationship Id="rId5" Type="http://schemas.openxmlformats.org/officeDocument/2006/relationships/image" Target="../media/image12.png"/><Relationship Id="rId6" Type="http://schemas.openxmlformats.org/officeDocument/2006/relationships/image" Target="../media/image6.png"/><Relationship Id="rId7" Type="http://schemas.openxmlformats.org/officeDocument/2006/relationships/image" Target="../media/image101.png"/><Relationship Id="rId8" Type="http://schemas.openxmlformats.org/officeDocument/2006/relationships/image" Target="../media/image1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10" Type="http://schemas.openxmlformats.org/officeDocument/2006/relationships/image" Target="../media/image26.png"/><Relationship Id="rId9" Type="http://schemas.openxmlformats.org/officeDocument/2006/relationships/image" Target="../media/image8.png"/><Relationship Id="rId5" Type="http://schemas.openxmlformats.org/officeDocument/2006/relationships/image" Target="../media/image10.png"/><Relationship Id="rId6" Type="http://schemas.openxmlformats.org/officeDocument/2006/relationships/image" Target="../media/image6.png"/><Relationship Id="rId7" Type="http://schemas.openxmlformats.org/officeDocument/2006/relationships/image" Target="../media/image5.png"/><Relationship Id="rId8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14.png"/><Relationship Id="rId4" Type="http://schemas.openxmlformats.org/officeDocument/2006/relationships/image" Target="../media/image6.png"/><Relationship Id="rId10" Type="http://schemas.openxmlformats.org/officeDocument/2006/relationships/image" Target="../media/image70.png"/><Relationship Id="rId9" Type="http://schemas.openxmlformats.org/officeDocument/2006/relationships/image" Target="../media/image122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111.png"/><Relationship Id="rId8" Type="http://schemas.openxmlformats.org/officeDocument/2006/relationships/image" Target="../media/image1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9.png"/><Relationship Id="rId4" Type="http://schemas.openxmlformats.org/officeDocument/2006/relationships/image" Target="../media/image53.png"/><Relationship Id="rId10" Type="http://schemas.openxmlformats.org/officeDocument/2006/relationships/image" Target="../media/image121.png"/><Relationship Id="rId9" Type="http://schemas.openxmlformats.org/officeDocument/2006/relationships/image" Target="../media/image65.png"/><Relationship Id="rId5" Type="http://schemas.openxmlformats.org/officeDocument/2006/relationships/image" Target="../media/image41.png"/><Relationship Id="rId6" Type="http://schemas.openxmlformats.org/officeDocument/2006/relationships/image" Target="../media/image117.png"/><Relationship Id="rId7" Type="http://schemas.openxmlformats.org/officeDocument/2006/relationships/image" Target="../media/image29.png"/><Relationship Id="rId8" Type="http://schemas.openxmlformats.org/officeDocument/2006/relationships/image" Target="../media/image12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7.png"/><Relationship Id="rId5" Type="http://schemas.openxmlformats.org/officeDocument/2006/relationships/image" Target="../media/image9.png"/><Relationship Id="rId6" Type="http://schemas.openxmlformats.org/officeDocument/2006/relationships/image" Target="../media/image11.png"/><Relationship Id="rId7" Type="http://schemas.openxmlformats.org/officeDocument/2006/relationships/image" Target="../media/image33.png"/><Relationship Id="rId8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10" Type="http://schemas.openxmlformats.org/officeDocument/2006/relationships/image" Target="../media/image22.png"/><Relationship Id="rId9" Type="http://schemas.openxmlformats.org/officeDocument/2006/relationships/image" Target="../media/image39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18.png"/><Relationship Id="rId8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6.png"/><Relationship Id="rId9" Type="http://schemas.openxmlformats.org/officeDocument/2006/relationships/image" Target="../media/image24.png"/><Relationship Id="rId5" Type="http://schemas.openxmlformats.org/officeDocument/2006/relationships/image" Target="../media/image9.png"/><Relationship Id="rId6" Type="http://schemas.openxmlformats.org/officeDocument/2006/relationships/image" Target="../media/image11.png"/><Relationship Id="rId7" Type="http://schemas.openxmlformats.org/officeDocument/2006/relationships/image" Target="../media/image28.png"/><Relationship Id="rId8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png"/><Relationship Id="rId4" Type="http://schemas.openxmlformats.org/officeDocument/2006/relationships/image" Target="../media/image25.png"/><Relationship Id="rId10" Type="http://schemas.openxmlformats.org/officeDocument/2006/relationships/image" Target="../media/image44.png"/><Relationship Id="rId9" Type="http://schemas.openxmlformats.org/officeDocument/2006/relationships/image" Target="../media/image56.png"/><Relationship Id="rId5" Type="http://schemas.openxmlformats.org/officeDocument/2006/relationships/image" Target="../media/image27.png"/><Relationship Id="rId6" Type="http://schemas.openxmlformats.org/officeDocument/2006/relationships/image" Target="../media/image31.png"/><Relationship Id="rId7" Type="http://schemas.openxmlformats.org/officeDocument/2006/relationships/image" Target="../media/image29.png"/><Relationship Id="rId8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5.png"/><Relationship Id="rId4" Type="http://schemas.openxmlformats.org/officeDocument/2006/relationships/image" Target="../media/image6.png"/><Relationship Id="rId9" Type="http://schemas.openxmlformats.org/officeDocument/2006/relationships/image" Target="../media/image42.png"/><Relationship Id="rId5" Type="http://schemas.openxmlformats.org/officeDocument/2006/relationships/image" Target="../media/image9.png"/><Relationship Id="rId6" Type="http://schemas.openxmlformats.org/officeDocument/2006/relationships/image" Target="../media/image45.png"/><Relationship Id="rId7" Type="http://schemas.openxmlformats.org/officeDocument/2006/relationships/image" Target="../media/image37.png"/><Relationship Id="rId8" Type="http://schemas.openxmlformats.org/officeDocument/2006/relationships/image" Target="../media/image3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png"/><Relationship Id="rId4" Type="http://schemas.openxmlformats.org/officeDocument/2006/relationships/image" Target="../media/image6.png"/><Relationship Id="rId9" Type="http://schemas.openxmlformats.org/officeDocument/2006/relationships/image" Target="../media/image43.png"/><Relationship Id="rId5" Type="http://schemas.openxmlformats.org/officeDocument/2006/relationships/image" Target="../media/image9.png"/><Relationship Id="rId6" Type="http://schemas.openxmlformats.org/officeDocument/2006/relationships/image" Target="../media/image18.png"/><Relationship Id="rId7" Type="http://schemas.openxmlformats.org/officeDocument/2006/relationships/image" Target="../media/image32.png"/><Relationship Id="rId8" Type="http://schemas.openxmlformats.org/officeDocument/2006/relationships/image" Target="../media/image4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4.png"/><Relationship Id="rId4" Type="http://schemas.openxmlformats.org/officeDocument/2006/relationships/image" Target="../media/image53.png"/><Relationship Id="rId11" Type="http://schemas.openxmlformats.org/officeDocument/2006/relationships/image" Target="../media/image55.png"/><Relationship Id="rId10" Type="http://schemas.openxmlformats.org/officeDocument/2006/relationships/image" Target="../media/image52.png"/><Relationship Id="rId9" Type="http://schemas.openxmlformats.org/officeDocument/2006/relationships/image" Target="../media/image49.png"/><Relationship Id="rId5" Type="http://schemas.openxmlformats.org/officeDocument/2006/relationships/image" Target="../media/image48.png"/><Relationship Id="rId6" Type="http://schemas.openxmlformats.org/officeDocument/2006/relationships/image" Target="../media/image41.png"/><Relationship Id="rId7" Type="http://schemas.openxmlformats.org/officeDocument/2006/relationships/image" Target="../media/image61.png"/><Relationship Id="rId8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571500" y="1550937"/>
            <a:ext cx="762000" cy="76200"/>
          </a:xfrm>
          <a:prstGeom prst="roundRect">
            <a:avLst>
              <a:gd fmla="val 50000" name="adj"/>
            </a:avLst>
          </a:prstGeom>
          <a:solidFill>
            <a:srgbClr val="1A73E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571500" y="1912875"/>
            <a:ext cx="114018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Kuis Interaktif: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4800">
                <a:solidFill>
                  <a:srgbClr val="1A73E8"/>
                </a:solidFill>
              </a:rPr>
              <a:t>Metode Jalur Kritis (CPM) dalam Manajemen Proyek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32" name="Google Shape;23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62112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3" name="Google Shape;23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8935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4" name="Google Shape;23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8935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5" name="Google Shape;23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40746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6" name="Google Shape;236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40746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7" name="Google Shape;237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31411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8" name="Google Shape;238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31411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9" name="Google Shape;239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43222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0" name="Google Shape;240;p2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4322266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2"/>
          <p:cNvSpPr txBox="1"/>
          <p:nvPr/>
        </p:nvSpPr>
        <p:spPr>
          <a:xfrm>
            <a:off x="762000" y="1152525"/>
            <a:ext cx="10668000" cy="1359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Tim Anda menginginkan tata letak/antarmuka yang familiar bergaya *spreadsheet* untuk memantau tenggat waktu dan jalur kritis. Alat manakah yang paling pas?</a:t>
            </a:r>
            <a:endParaRPr/>
          </a:p>
        </p:txBody>
      </p:sp>
      <p:sp>
        <p:nvSpPr>
          <p:cNvPr id="242" name="Google Shape;242;p22"/>
          <p:cNvSpPr txBox="1"/>
          <p:nvPr/>
        </p:nvSpPr>
        <p:spPr>
          <a:xfrm>
            <a:off x="1657350" y="3255466"/>
            <a:ext cx="4857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Wrike</a:t>
            </a:r>
            <a:endParaRPr/>
          </a:p>
        </p:txBody>
      </p:sp>
      <p:sp>
        <p:nvSpPr>
          <p:cNvPr id="243" name="Google Shape;243;p22"/>
          <p:cNvSpPr txBox="1"/>
          <p:nvPr/>
        </p:nvSpPr>
        <p:spPr>
          <a:xfrm>
            <a:off x="7105650" y="3255466"/>
            <a:ext cx="6381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ClickUp</a:t>
            </a:r>
            <a:endParaRPr/>
          </a:p>
        </p:txBody>
      </p:sp>
      <p:sp>
        <p:nvSpPr>
          <p:cNvPr id="244" name="Google Shape;244;p22"/>
          <p:cNvSpPr txBox="1"/>
          <p:nvPr/>
        </p:nvSpPr>
        <p:spPr>
          <a:xfrm>
            <a:off x="1657350" y="4436566"/>
            <a:ext cx="990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Smartsheet</a:t>
            </a:r>
            <a:endParaRPr/>
          </a:p>
        </p:txBody>
      </p:sp>
      <p:sp>
        <p:nvSpPr>
          <p:cNvPr id="245" name="Google Shape;245;p22"/>
          <p:cNvSpPr txBox="1"/>
          <p:nvPr/>
        </p:nvSpPr>
        <p:spPr>
          <a:xfrm>
            <a:off x="7105650" y="4436566"/>
            <a:ext cx="11620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Primavera P6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50" name="Google Shape;25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766762"/>
            <a:ext cx="1652587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1" name="Google Shape;25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928937"/>
            <a:ext cx="495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2" name="Google Shape;252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033837"/>
            <a:ext cx="495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3" name="Google Shape;253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5138737"/>
            <a:ext cx="495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4" name="Google Shape;254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9150" y="3176587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5" name="Google Shape;255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9150" y="4281487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56" name="Google Shape;256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9150" y="5386387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3"/>
          <p:cNvSpPr txBox="1"/>
          <p:nvPr/>
        </p:nvSpPr>
        <p:spPr>
          <a:xfrm>
            <a:off x="571500" y="1347787"/>
            <a:ext cx="49530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Perbedaan utama antara PERT dan CPM dalam hal "Estimasi Waktu" adalah...</a:t>
            </a:r>
            <a:endParaRPr/>
          </a:p>
        </p:txBody>
      </p:sp>
      <p:pic>
        <p:nvPicPr>
          <p:cNvPr descr="image.png" id="258" name="Google Shape;258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23"/>
          <p:cNvSpPr txBox="1"/>
          <p:nvPr/>
        </p:nvSpPr>
        <p:spPr>
          <a:xfrm>
            <a:off x="1466850" y="3205162"/>
            <a:ext cx="33528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PERT menggunakan 3 perkiraan waktu, CPM menggunakan 1 estimasi waktu tetap.</a:t>
            </a:r>
            <a:endParaRPr/>
          </a:p>
        </p:txBody>
      </p:sp>
      <p:sp>
        <p:nvSpPr>
          <p:cNvPr id="260" name="Google Shape;260;p23"/>
          <p:cNvSpPr txBox="1"/>
          <p:nvPr/>
        </p:nvSpPr>
        <p:spPr>
          <a:xfrm>
            <a:off x="1466850" y="4310062"/>
            <a:ext cx="38100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CPM menggunakan 3 perkiraan waktu, PERT menggunakan waktu tetap.</a:t>
            </a:r>
            <a:endParaRPr/>
          </a:p>
        </p:txBody>
      </p:sp>
      <p:sp>
        <p:nvSpPr>
          <p:cNvPr id="261" name="Google Shape;261;p23"/>
          <p:cNvSpPr txBox="1"/>
          <p:nvPr/>
        </p:nvSpPr>
        <p:spPr>
          <a:xfrm>
            <a:off x="1466850" y="5414962"/>
            <a:ext cx="38100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Keduanya sama-sama tidak menggunakan estimasi angka.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66" name="Google Shape;26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52587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7" name="Google Shape;26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8" name="Google Shape;268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03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69" name="Google Shape;26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0" name="Google Shape;270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1" name="Google Shape;271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96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2" name="Google Shape;272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579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3" name="Google Shape;273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96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74" name="Google Shape;274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579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4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Dalam kondisi proyek yang seperti apa metode PERT lebih direkomendasikan dibandingkan CPM?</a:t>
            </a:r>
            <a:endParaRPr/>
          </a:p>
        </p:txBody>
      </p:sp>
      <p:sp>
        <p:nvSpPr>
          <p:cNvPr id="276" name="Google Shape;276;p24"/>
          <p:cNvSpPr txBox="1"/>
          <p:nvPr/>
        </p:nvSpPr>
        <p:spPr>
          <a:xfrm>
            <a:off x="1657350" y="26878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Proyek konstruksi gedung yang tugasnya repetitif.</a:t>
            </a:r>
            <a:endParaRPr/>
          </a:p>
        </p:txBody>
      </p:sp>
      <p:sp>
        <p:nvSpPr>
          <p:cNvPr id="277" name="Google Shape;277;p24"/>
          <p:cNvSpPr txBox="1"/>
          <p:nvPr/>
        </p:nvSpPr>
        <p:spPr>
          <a:xfrm>
            <a:off x="7105650" y="2687835"/>
            <a:ext cx="361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Proyek penelitian &amp; pengembangan (R&amp;D) yang hasilnya belum pasti.</a:t>
            </a:r>
            <a:endParaRPr/>
          </a:p>
        </p:txBody>
      </p:sp>
      <p:sp>
        <p:nvSpPr>
          <p:cNvPr id="278" name="Google Shape;278;p24"/>
          <p:cNvSpPr txBox="1"/>
          <p:nvPr/>
        </p:nvSpPr>
        <p:spPr>
          <a:xfrm>
            <a:off x="1657350" y="38689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Proyek peluncuran produk yang sudah memiliki jadwal sangat ketat.</a:t>
            </a:r>
            <a:endParaRPr/>
          </a:p>
        </p:txBody>
      </p:sp>
      <p:sp>
        <p:nvSpPr>
          <p:cNvPr id="279" name="Google Shape;279;p24"/>
          <p:cNvSpPr txBox="1"/>
          <p:nvPr/>
        </p:nvSpPr>
        <p:spPr>
          <a:xfrm>
            <a:off x="7105650" y="3983235"/>
            <a:ext cx="29622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Proyek manufaktur mobil di pabrik.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84" name="Google Shape;284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762125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5" name="Google Shape;28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6" name="Google Shape;286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7" name="Google Shape;287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8" name="Google Shape;28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89" name="Google Shape;289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96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0" name="Google Shape;290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579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1" name="Google Shape;291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96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92" name="Google Shape;292;p2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579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5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Menurut prinsip manajemen proyek, apakah sebuah proyek bisa memiliki lebih dari satu "jalur kritis"?</a:t>
            </a:r>
            <a:endParaRPr/>
          </a:p>
        </p:txBody>
      </p:sp>
      <p:sp>
        <p:nvSpPr>
          <p:cNvPr id="294" name="Google Shape;294;p25"/>
          <p:cNvSpPr txBox="1"/>
          <p:nvPr/>
        </p:nvSpPr>
        <p:spPr>
          <a:xfrm>
            <a:off x="1657350" y="2802135"/>
            <a:ext cx="3962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Tidak bisa, jalur kritis mutlak hanya boleh satu.</a:t>
            </a:r>
            <a:endParaRPr/>
          </a:p>
        </p:txBody>
      </p:sp>
      <p:sp>
        <p:nvSpPr>
          <p:cNvPr id="295" name="Google Shape;295;p25"/>
          <p:cNvSpPr txBox="1"/>
          <p:nvPr/>
        </p:nvSpPr>
        <p:spPr>
          <a:xfrm>
            <a:off x="7105650" y="2802135"/>
            <a:ext cx="37719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Bisa, tetapi hanya jika proyek tersebut gagal.</a:t>
            </a:r>
            <a:endParaRPr/>
          </a:p>
        </p:txBody>
      </p:sp>
      <p:sp>
        <p:nvSpPr>
          <p:cNvPr id="296" name="Google Shape;296;p25"/>
          <p:cNvSpPr txBox="1"/>
          <p:nvPr/>
        </p:nvSpPr>
        <p:spPr>
          <a:xfrm>
            <a:off x="1657350" y="3868935"/>
            <a:ext cx="361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Bisa, jika terdapat dua jalur atau lebih yang memakan waktu terlama yang sama.</a:t>
            </a:r>
            <a:endParaRPr/>
          </a:p>
        </p:txBody>
      </p:sp>
      <p:sp>
        <p:nvSpPr>
          <p:cNvPr id="297" name="Google Shape;297;p25"/>
          <p:cNvSpPr txBox="1"/>
          <p:nvPr/>
        </p:nvSpPr>
        <p:spPr>
          <a:xfrm>
            <a:off x="7105650" y="38689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Tidak bisa, karena software manajemen tidak mendukungnya.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02" name="Google Shape;30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52587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3" name="Google Shape;30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4" name="Google Shape;304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0300" y="24401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5" name="Google Shape;305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38498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6" name="Google Shape;306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38498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7" name="Google Shape;307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28021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8" name="Google Shape;308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28021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09" name="Google Shape;309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40975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10" name="Google Shape;310;p2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40975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6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Apa dampak langsung jika Anda melakukan kesalahan "Aktivitas yang Terlewatkan" saat menyusun analisis jalur kritis?</a:t>
            </a:r>
            <a:endParaRPr/>
          </a:p>
        </p:txBody>
      </p:sp>
      <p:sp>
        <p:nvSpPr>
          <p:cNvPr id="312" name="Google Shape;312;p26"/>
          <p:cNvSpPr txBox="1"/>
          <p:nvPr/>
        </p:nvSpPr>
        <p:spPr>
          <a:xfrm>
            <a:off x="1657350" y="28021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Jalur kritis akan menjadi lebih pendek dan efisien.</a:t>
            </a:r>
            <a:endParaRPr/>
          </a:p>
        </p:txBody>
      </p:sp>
      <p:sp>
        <p:nvSpPr>
          <p:cNvPr id="313" name="Google Shape;313;p26"/>
          <p:cNvSpPr txBox="1"/>
          <p:nvPr/>
        </p:nvSpPr>
        <p:spPr>
          <a:xfrm>
            <a:off x="7105650" y="2687835"/>
            <a:ext cx="3619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Menghasilkan estimasi keseluruhan yang tidak akurat dan berdampak buruk pada jadwal.</a:t>
            </a:r>
            <a:endParaRPr/>
          </a:p>
        </p:txBody>
      </p:sp>
      <p:sp>
        <p:nvSpPr>
          <p:cNvPr id="314" name="Google Shape;314;p26"/>
          <p:cNvSpPr txBox="1"/>
          <p:nvPr/>
        </p:nvSpPr>
        <p:spPr>
          <a:xfrm>
            <a:off x="1657350" y="4211835"/>
            <a:ext cx="37147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Biaya proyek otomatis menjadi lebih murah.</a:t>
            </a:r>
            <a:endParaRPr/>
          </a:p>
        </p:txBody>
      </p:sp>
      <p:sp>
        <p:nvSpPr>
          <p:cNvPr id="315" name="Google Shape;315;p26"/>
          <p:cNvSpPr txBox="1"/>
          <p:nvPr/>
        </p:nvSpPr>
        <p:spPr>
          <a:xfrm>
            <a:off x="7105650" y="40975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Manajemen risiko tidak akan terpengaruh sama sekali.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20" name="Google Shape;32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52587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1" name="Google Shape;321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2" name="Google Shape;32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3" name="Google Shape;323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36212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4" name="Google Shape;324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36212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5" name="Google Shape;325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6" name="Google Shape;326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7" name="Google Shape;327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39832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28" name="Google Shape;328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39832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7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Mengapa "Tidak Memperbarui Rencana" secara berkala dianggap sebagai kesalahan fatal dalam penggunaan CPM?</a:t>
            </a:r>
            <a:endParaRPr/>
          </a:p>
        </p:txBody>
      </p:sp>
      <p:sp>
        <p:nvSpPr>
          <p:cNvPr id="330" name="Google Shape;330;p27"/>
          <p:cNvSpPr txBox="1"/>
          <p:nvPr/>
        </p:nvSpPr>
        <p:spPr>
          <a:xfrm>
            <a:off x="1657350" y="26878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Karena lisensi perangkat lunak CPM akan hangus jika tidak di-update.</a:t>
            </a:r>
            <a:endParaRPr/>
          </a:p>
        </p:txBody>
      </p:sp>
      <p:sp>
        <p:nvSpPr>
          <p:cNvPr id="331" name="Google Shape;331;p27"/>
          <p:cNvSpPr txBox="1"/>
          <p:nvPr/>
        </p:nvSpPr>
        <p:spPr>
          <a:xfrm>
            <a:off x="7105650" y="26878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Karena anggaran harus dihabiskan secepat mungkin.</a:t>
            </a:r>
            <a:endParaRPr/>
          </a:p>
        </p:txBody>
      </p:sp>
      <p:sp>
        <p:nvSpPr>
          <p:cNvPr id="332" name="Google Shape;332;p27"/>
          <p:cNvSpPr txBox="1"/>
          <p:nvPr/>
        </p:nvSpPr>
        <p:spPr>
          <a:xfrm>
            <a:off x="1657350" y="3868935"/>
            <a:ext cx="3619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Karena proyek berubah seiring waktu; CPM yang tidak diperbarui akan menjadi usang dan menyesatkan.</a:t>
            </a:r>
            <a:endParaRPr/>
          </a:p>
        </p:txBody>
      </p:sp>
      <p:sp>
        <p:nvSpPr>
          <p:cNvPr id="333" name="Google Shape;333;p27"/>
          <p:cNvSpPr txBox="1"/>
          <p:nvPr/>
        </p:nvSpPr>
        <p:spPr>
          <a:xfrm>
            <a:off x="7105650" y="39832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Karena klien akan membatalkan proyek secara otomatis.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38" name="Google Shape;33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762000"/>
            <a:ext cx="1762125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39" name="Google Shape;339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3724275"/>
            <a:ext cx="495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0" name="Google Shape;340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829175"/>
            <a:ext cx="495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1" name="Google Shape;341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5934075"/>
            <a:ext cx="495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2" name="Google Shape;342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9150" y="39719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3" name="Google Shape;343;p2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9150" y="50768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44" name="Google Shape;344;p2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9150" y="618172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8"/>
          <p:cNvSpPr txBox="1"/>
          <p:nvPr/>
        </p:nvSpPr>
        <p:spPr>
          <a:xfrm>
            <a:off x="571500" y="1343025"/>
            <a:ext cx="4953000" cy="2000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Untuk tim yang mengutamakan kesederhanaan dan butuh tampilan garis waktu serta integrasi produktivitas, software yang disarankan adalah...</a:t>
            </a:r>
            <a:endParaRPr/>
          </a:p>
        </p:txBody>
      </p:sp>
      <p:pic>
        <p:nvPicPr>
          <p:cNvPr descr="image.png" id="346" name="Google Shape;346;p2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8"/>
          <p:cNvSpPr txBox="1"/>
          <p:nvPr/>
        </p:nvSpPr>
        <p:spPr>
          <a:xfrm>
            <a:off x="1466850" y="4100512"/>
            <a:ext cx="1295400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Microsoft Project</a:t>
            </a:r>
            <a:endParaRPr/>
          </a:p>
        </p:txBody>
      </p:sp>
      <p:sp>
        <p:nvSpPr>
          <p:cNvPr id="348" name="Google Shape;348;p28"/>
          <p:cNvSpPr txBox="1"/>
          <p:nvPr/>
        </p:nvSpPr>
        <p:spPr>
          <a:xfrm>
            <a:off x="1466850" y="5205412"/>
            <a:ext cx="48577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Asana</a:t>
            </a:r>
            <a:endParaRPr/>
          </a:p>
        </p:txBody>
      </p:sp>
      <p:sp>
        <p:nvSpPr>
          <p:cNvPr id="349" name="Google Shape;349;p28"/>
          <p:cNvSpPr txBox="1"/>
          <p:nvPr/>
        </p:nvSpPr>
        <p:spPr>
          <a:xfrm>
            <a:off x="1466850" y="6310312"/>
            <a:ext cx="101917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Primavera P6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54" name="Google Shape;35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762125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5" name="Google Shape;355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6" name="Google Shape;356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0300" y="24401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7" name="Google Shape;357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38498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8" name="Google Shape;35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38498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59" name="Google Shape;359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28021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0" name="Google Shape;360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28021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1" name="Google Shape;361;p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40975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62" name="Google Shape;362;p2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40975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29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Apa salah satu keuntungan utama menggunakan CPM yang berdampak positif pada produktivitas tim?</a:t>
            </a:r>
            <a:endParaRPr/>
          </a:p>
        </p:txBody>
      </p:sp>
      <p:sp>
        <p:nvSpPr>
          <p:cNvPr id="364" name="Google Shape;364;p29"/>
          <p:cNvSpPr txBox="1"/>
          <p:nvPr/>
        </p:nvSpPr>
        <p:spPr>
          <a:xfrm>
            <a:off x="1657350" y="2916435"/>
            <a:ext cx="3505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Menghilangkan perlunya rapat mingguan.</a:t>
            </a:r>
            <a:endParaRPr/>
          </a:p>
        </p:txBody>
      </p:sp>
      <p:sp>
        <p:nvSpPr>
          <p:cNvPr id="365" name="Google Shape;365;p29"/>
          <p:cNvSpPr txBox="1"/>
          <p:nvPr/>
        </p:nvSpPr>
        <p:spPr>
          <a:xfrm>
            <a:off x="7105650" y="2687835"/>
            <a:ext cx="3619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Sumber daya dan pekerja dapat dimanfaatkan dengan lebih baik dengan berfokus pada tugas kritis.</a:t>
            </a:r>
            <a:endParaRPr/>
          </a:p>
        </p:txBody>
      </p:sp>
      <p:sp>
        <p:nvSpPr>
          <p:cNvPr id="366" name="Google Shape;366;p29"/>
          <p:cNvSpPr txBox="1"/>
          <p:nvPr/>
        </p:nvSpPr>
        <p:spPr>
          <a:xfrm>
            <a:off x="1657350" y="40975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Memungkinkan tim bekerja sesuka hati tanpa deadline.</a:t>
            </a:r>
            <a:endParaRPr/>
          </a:p>
        </p:txBody>
      </p:sp>
      <p:sp>
        <p:nvSpPr>
          <p:cNvPr id="367" name="Google Shape;367;p29"/>
          <p:cNvSpPr txBox="1"/>
          <p:nvPr/>
        </p:nvSpPr>
        <p:spPr>
          <a:xfrm>
            <a:off x="7105650" y="4211835"/>
            <a:ext cx="34575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Anggaran selalu bertambah tanpa batas.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72" name="Google Shape;37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52587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3" name="Google Shape;373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8935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4" name="Google Shape;37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8935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5" name="Google Shape;375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40746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6" name="Google Shape;376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40746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7" name="Google Shape;377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31411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8" name="Google Shape;378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31411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79" name="Google Shape;379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43222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80" name="Google Shape;380;p3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4322266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30"/>
          <p:cNvSpPr txBox="1"/>
          <p:nvPr/>
        </p:nvSpPr>
        <p:spPr>
          <a:xfrm>
            <a:off x="762000" y="1152525"/>
            <a:ext cx="10668000" cy="1359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Jika Jalur 1 (kritis) memakan 12 hari, dan Jalur 2 (Tulis Konten -&gt; Bangun Backend...) 11 hari. Kesimpulan yang tepat untuk tugas "Tulis Konten" adalah...</a:t>
            </a:r>
            <a:endParaRPr/>
          </a:p>
        </p:txBody>
      </p:sp>
      <p:sp>
        <p:nvSpPr>
          <p:cNvPr id="382" name="Google Shape;382;p30"/>
          <p:cNvSpPr txBox="1"/>
          <p:nvPr/>
        </p:nvSpPr>
        <p:spPr>
          <a:xfrm>
            <a:off x="1657350" y="3255466"/>
            <a:ext cx="2819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"Tulis Konten" adalah tugas kritis.</a:t>
            </a:r>
            <a:endParaRPr/>
          </a:p>
        </p:txBody>
      </p:sp>
      <p:sp>
        <p:nvSpPr>
          <p:cNvPr id="383" name="Google Shape;383;p30"/>
          <p:cNvSpPr txBox="1"/>
          <p:nvPr/>
        </p:nvSpPr>
        <p:spPr>
          <a:xfrm>
            <a:off x="7105650" y="3141166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"Tulis Konten" tidak perlu diselesaikan sama sekali.</a:t>
            </a:r>
            <a:endParaRPr/>
          </a:p>
        </p:txBody>
      </p:sp>
      <p:sp>
        <p:nvSpPr>
          <p:cNvPr id="384" name="Google Shape;384;p30"/>
          <p:cNvSpPr txBox="1"/>
          <p:nvPr/>
        </p:nvSpPr>
        <p:spPr>
          <a:xfrm>
            <a:off x="1657350" y="4322266"/>
            <a:ext cx="361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"Tulis Konten" memiliki sedikit fleksibilitas penjadwalan (float/slack).</a:t>
            </a:r>
            <a:endParaRPr/>
          </a:p>
        </p:txBody>
      </p:sp>
      <p:sp>
        <p:nvSpPr>
          <p:cNvPr id="385" name="Google Shape;385;p30"/>
          <p:cNvSpPr txBox="1"/>
          <p:nvPr/>
        </p:nvSpPr>
        <p:spPr>
          <a:xfrm>
            <a:off x="7105650" y="4322266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Jalur 2 pasti akan menjadi jalur kritis berikutnya.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390" name="Google Shape;39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52587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1" name="Google Shape;39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2" name="Google Shape;392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0300" y="24401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3" name="Google Shape;393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38498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4" name="Google Shape;394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38498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5" name="Google Shape;395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28021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6" name="Google Shape;396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28021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7" name="Google Shape;397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40975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398" name="Google Shape;398;p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40975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31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Terkait dengan Pengendalian Biaya, bagaimana perbandingan antara CPM dan PERT?</a:t>
            </a:r>
            <a:endParaRPr/>
          </a:p>
        </p:txBody>
      </p:sp>
      <p:sp>
        <p:nvSpPr>
          <p:cNvPr id="400" name="Google Shape;400;p31"/>
          <p:cNvSpPr txBox="1"/>
          <p:nvPr/>
        </p:nvSpPr>
        <p:spPr>
          <a:xfrm>
            <a:off x="1657350" y="2687835"/>
            <a:ext cx="3619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CPM mencakup pengendalian biaya, sedangkan PERT umumnya tidak digunakan untuk pelacakan biaya.</a:t>
            </a:r>
            <a:endParaRPr/>
          </a:p>
        </p:txBody>
      </p:sp>
      <p:sp>
        <p:nvSpPr>
          <p:cNvPr id="401" name="Google Shape;401;p31"/>
          <p:cNvSpPr txBox="1"/>
          <p:nvPr/>
        </p:nvSpPr>
        <p:spPr>
          <a:xfrm>
            <a:off x="7105650" y="28021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PERT sangat berfokus pada biaya, sedangkan CPM hanya fokus pada waktu.</a:t>
            </a:r>
            <a:endParaRPr/>
          </a:p>
        </p:txBody>
      </p:sp>
      <p:sp>
        <p:nvSpPr>
          <p:cNvPr id="402" name="Google Shape;402;p31"/>
          <p:cNvSpPr txBox="1"/>
          <p:nvPr/>
        </p:nvSpPr>
        <p:spPr>
          <a:xfrm>
            <a:off x="1657350" y="40975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Keduanya mengabaikan faktor biaya dalam perhitungannya.</a:t>
            </a:r>
            <a:endParaRPr/>
          </a:p>
        </p:txBody>
      </p:sp>
      <p:sp>
        <p:nvSpPr>
          <p:cNvPr id="403" name="Google Shape;403;p31"/>
          <p:cNvSpPr txBox="1"/>
          <p:nvPr/>
        </p:nvSpPr>
        <p:spPr>
          <a:xfrm>
            <a:off x="7105650" y="40975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PERT dan CPM melacak biaya dengan algoritma yang 100% identik.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62112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1" name="Google Shape;9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2" name="Google Shape;9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0300" y="24401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3" name="Google Shape;9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38498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4" name="Google Shape;9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38498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" name="Google Shape;9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28021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6" name="Google Shape;96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28021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7" name="Google Shape;97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40975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8" name="Google Shape;98;p1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40975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Apa definisi paling tepat dari Metode Jalur Kritis (CPM) dalam manajemen proyek?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1657350" y="28021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Teknik untuk mengurangi anggaran dan memotong gaji karyawan secara otomatis.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7105650" y="2687835"/>
            <a:ext cx="3619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Teknik untuk mengidentifikasi tugas-tugas paling penting yang harus diselesaikan tepat waktu.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1657350" y="40975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Metode menebak durasi waktu proyek secara acak tanpa perencanaan.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7105650" y="40975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Teknik khusus untuk merekrut anggota tim manajemen baru.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08" name="Google Shape;40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762125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09" name="Google Shape;409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0" name="Google Shape;41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1" name="Google Shape;41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36212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2" name="Google Shape;412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36212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3" name="Google Shape;413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4" name="Google Shape;414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5" name="Google Shape;415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39832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16" name="Google Shape;416;p3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39832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32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Dalam industri "Pengembangan Perangkat Lunak", metode CPM biasanya secara spesifik digunakan untuk melacak...</a:t>
            </a:r>
            <a:endParaRPr/>
          </a:p>
        </p:txBody>
      </p:sp>
      <p:sp>
        <p:nvSpPr>
          <p:cNvPr id="418" name="Google Shape;418;p32"/>
          <p:cNvSpPr txBox="1"/>
          <p:nvPr/>
        </p:nvSpPr>
        <p:spPr>
          <a:xfrm>
            <a:off x="1657350" y="2802135"/>
            <a:ext cx="35623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Pengecoran pondasi beton gedung server.</a:t>
            </a:r>
            <a:endParaRPr/>
          </a:p>
        </p:txBody>
      </p:sp>
      <p:sp>
        <p:nvSpPr>
          <p:cNvPr id="419" name="Google Shape;419;p32"/>
          <p:cNvSpPr txBox="1"/>
          <p:nvPr/>
        </p:nvSpPr>
        <p:spPr>
          <a:xfrm>
            <a:off x="7105650" y="26878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Penyusunan menu katering untuk karyawan developer.</a:t>
            </a:r>
            <a:endParaRPr/>
          </a:p>
        </p:txBody>
      </p:sp>
      <p:sp>
        <p:nvSpPr>
          <p:cNvPr id="420" name="Google Shape;420;p32"/>
          <p:cNvSpPr txBox="1"/>
          <p:nvPr/>
        </p:nvSpPr>
        <p:spPr>
          <a:xfrm>
            <a:off x="1657350" y="3868935"/>
            <a:ext cx="3619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Perencanaan pengkodean (coding), pengujian (testing), desain UI, dan peluncuran produk.</a:t>
            </a:r>
            <a:endParaRPr/>
          </a:p>
        </p:txBody>
      </p:sp>
      <p:sp>
        <p:nvSpPr>
          <p:cNvPr id="421" name="Google Shape;421;p32"/>
          <p:cNvSpPr txBox="1"/>
          <p:nvPr/>
        </p:nvSpPr>
        <p:spPr>
          <a:xfrm>
            <a:off x="7105650" y="39832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Jumlah investasi saham yang masuk dari investor.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26" name="Google Shape;42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52587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7" name="Google Shape;427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8935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8" name="Google Shape;42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8935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29" name="Google Shape;429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40746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0" name="Google Shape;430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40746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1" name="Google Shape;431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31411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2" name="Google Shape;432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31411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3" name="Google Shape;433;p3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43222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34" name="Google Shape;434;p3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4322266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33"/>
          <p:cNvSpPr txBox="1"/>
          <p:nvPr/>
        </p:nvSpPr>
        <p:spPr>
          <a:xfrm>
            <a:off x="762000" y="1152525"/>
            <a:ext cx="10668000" cy="1359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Jika karakteristik tugas-tugas dalam proyek Anda sangat dapat diprediksi, terstruktur, sering dilakukan, dan bersifat rutin, metode manakah yang paling ideal?</a:t>
            </a:r>
            <a:endParaRPr/>
          </a:p>
        </p:txBody>
      </p:sp>
      <p:sp>
        <p:nvSpPr>
          <p:cNvPr id="436" name="Google Shape;436;p33"/>
          <p:cNvSpPr txBox="1"/>
          <p:nvPr/>
        </p:nvSpPr>
        <p:spPr>
          <a:xfrm>
            <a:off x="1657350" y="3255466"/>
            <a:ext cx="11430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Metode PERT</a:t>
            </a:r>
            <a:endParaRPr/>
          </a:p>
        </p:txBody>
      </p:sp>
      <p:sp>
        <p:nvSpPr>
          <p:cNvPr id="437" name="Google Shape;437;p33"/>
          <p:cNvSpPr txBox="1"/>
          <p:nvPr/>
        </p:nvSpPr>
        <p:spPr>
          <a:xfrm>
            <a:off x="7105650" y="3255466"/>
            <a:ext cx="360997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Metode Tebakan Acak (Random Guessing)</a:t>
            </a:r>
            <a:endParaRPr/>
          </a:p>
        </p:txBody>
      </p:sp>
      <p:sp>
        <p:nvSpPr>
          <p:cNvPr id="438" name="Google Shape;438;p33"/>
          <p:cNvSpPr txBox="1"/>
          <p:nvPr/>
        </p:nvSpPr>
        <p:spPr>
          <a:xfrm>
            <a:off x="1657350" y="4436566"/>
            <a:ext cx="32099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Metode Pengembangan Agile Ekstrim</a:t>
            </a:r>
            <a:endParaRPr/>
          </a:p>
        </p:txBody>
      </p:sp>
      <p:sp>
        <p:nvSpPr>
          <p:cNvPr id="439" name="Google Shape;439;p33"/>
          <p:cNvSpPr txBox="1"/>
          <p:nvPr/>
        </p:nvSpPr>
        <p:spPr>
          <a:xfrm>
            <a:off x="7105650" y="4436566"/>
            <a:ext cx="2209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Metode Jalur Kritis (CPM)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444" name="Google Shape;44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445" name="Google Shape;44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34"/>
          <p:cNvSpPr txBox="1"/>
          <p:nvPr/>
        </p:nvSpPr>
        <p:spPr>
          <a:xfrm>
            <a:off x="2286000" y="988444"/>
            <a:ext cx="7191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Selamat! Kuis Selesai.</a:t>
            </a:r>
            <a:endParaRPr/>
          </a:p>
        </p:txBody>
      </p:sp>
      <p:sp>
        <p:nvSpPr>
          <p:cNvPr id="447" name="Google Shape;447;p34"/>
          <p:cNvSpPr txBox="1"/>
          <p:nvPr/>
        </p:nvSpPr>
        <p:spPr>
          <a:xfrm>
            <a:off x="2286000" y="3094732"/>
            <a:ext cx="7620000" cy="1706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8EAED"/>
                </a:solidFill>
                <a:latin typeface="Roboto"/>
                <a:ea typeface="Roboto"/>
                <a:cs typeface="Roboto"/>
                <a:sym typeface="Roboto"/>
              </a:rPr>
              <a:t>Dengan menguasai Metode Jalur Kritis (CPM), Anda telah mengambil langkah besar untuk menjadi Manajer Proyek yang ahli dalam menjaga kelancaran tugas, komunikasi tim, dan ketepatan tenggat waktu.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8" name="Google Shape;10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62112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9" name="Google Shape;10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03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96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4" name="Google Shape;114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579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96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6" name="Google Shape;116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579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Jika sebuah tugas yang berada di "jalur kritis" mengalami penundaan, apa dampak langsungnya terhadap proyek?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1657350" y="2802135"/>
            <a:ext cx="37433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Tidak ada dampak sama sekali pada jadwal.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7105650" y="2802135"/>
            <a:ext cx="34671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Hanya anggaran proyek yang bertambah.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1657350" y="3983235"/>
            <a:ext cx="31337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Manajer proyek harus segera diganti.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7105650" y="3983235"/>
            <a:ext cx="35147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Seluruh jadwal proyek akan ikut tertunda.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6" name="Google Shape;12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552575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9" name="Google Shape;129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36212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0" name="Google Shape;130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10300" y="3621285"/>
            <a:ext cx="52197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1" name="Google Shape;131;p1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096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2" name="Google Shape;132;p1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4579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3" name="Google Shape;133;p1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09650" y="39832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457950" y="39832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Mengapa Metode Jalur Kritis (CPM) dianggap memiliki "fleksibilitas yang terbatas" sebagai salah satu kelemahannya?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1657350" y="26878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Karena hanya bisa digunakan oleh perusahaan perangkat lunak.</a:t>
            </a:r>
            <a:endParaRPr/>
          </a:p>
        </p:txBody>
      </p:sp>
      <p:sp>
        <p:nvSpPr>
          <p:cNvPr id="137" name="Google Shape;137;p16"/>
          <p:cNvSpPr txBox="1"/>
          <p:nvPr/>
        </p:nvSpPr>
        <p:spPr>
          <a:xfrm>
            <a:off x="7105650" y="26878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Karena membutuhkan persetujuan seluruh stakeholder setiap hari.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1657350" y="3868935"/>
            <a:ext cx="36195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Karena sangat bergantung pada rencana awal dan kurang mampu menangani perubahan yang tak terduga.</a:t>
            </a:r>
            <a:endParaRPr/>
          </a:p>
        </p:txBody>
      </p:sp>
      <p:sp>
        <p:nvSpPr>
          <p:cNvPr id="139" name="Google Shape;139;p16"/>
          <p:cNvSpPr txBox="1"/>
          <p:nvPr/>
        </p:nvSpPr>
        <p:spPr>
          <a:xfrm>
            <a:off x="7105650" y="39832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Karena software CPM biasanya sangat lambat dan ketinggalan zaman.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4" name="Google Shape;14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62112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5" name="Google Shape;14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6" name="Google Shape;14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8" name="Google Shape;14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9" name="Google Shape;149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96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0" name="Google Shape;150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579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1" name="Google Shape;151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96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2" name="Google Shape;152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579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7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Langkah pertama yang mutlak harus dilakukan oleh seorang manajer dalam merumuskan metode jalur kritis adalah...</a:t>
            </a:r>
            <a:endParaRPr/>
          </a:p>
        </p:txBody>
      </p:sp>
      <p:sp>
        <p:nvSpPr>
          <p:cNvPr id="154" name="Google Shape;154;p17"/>
          <p:cNvSpPr txBox="1"/>
          <p:nvPr/>
        </p:nvSpPr>
        <p:spPr>
          <a:xfrm>
            <a:off x="1657350" y="2802135"/>
            <a:ext cx="35147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Membuat diagram jaringan secara visual.</a:t>
            </a:r>
            <a:endParaRPr/>
          </a:p>
        </p:txBody>
      </p:sp>
      <p:sp>
        <p:nvSpPr>
          <p:cNvPr id="155" name="Google Shape;155;p17"/>
          <p:cNvSpPr txBox="1"/>
          <p:nvPr/>
        </p:nvSpPr>
        <p:spPr>
          <a:xfrm>
            <a:off x="7105650" y="2802135"/>
            <a:ext cx="3124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Menghitung total hari dari jalur kritis.</a:t>
            </a:r>
            <a:endParaRPr/>
          </a:p>
        </p:txBody>
      </p:sp>
      <p:sp>
        <p:nvSpPr>
          <p:cNvPr id="156" name="Google Shape;156;p17"/>
          <p:cNvSpPr txBox="1"/>
          <p:nvPr/>
        </p:nvSpPr>
        <p:spPr>
          <a:xfrm>
            <a:off x="1657350" y="3868935"/>
            <a:ext cx="361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Menyusun daftar lengkap semua aktivitas/kegiatan yang diperlukan proyek.</a:t>
            </a:r>
            <a:endParaRPr/>
          </a:p>
        </p:txBody>
      </p:sp>
      <p:sp>
        <p:nvSpPr>
          <p:cNvPr id="157" name="Google Shape;157;p17"/>
          <p:cNvSpPr txBox="1"/>
          <p:nvPr/>
        </p:nvSpPr>
        <p:spPr>
          <a:xfrm>
            <a:off x="7105650" y="38689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Membeli software manajemen proyek seperti Primavera P6.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2" name="Google Shape;16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766762"/>
            <a:ext cx="1662112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3" name="Google Shape;16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928937"/>
            <a:ext cx="495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4" name="Google Shape;16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1500" y="4033837"/>
            <a:ext cx="495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5138737"/>
            <a:ext cx="49530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9150" y="3176587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7" name="Google Shape;167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19150" y="4281487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8" name="Google Shape;168;p1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9150" y="5386387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8"/>
          <p:cNvSpPr txBox="1"/>
          <p:nvPr/>
        </p:nvSpPr>
        <p:spPr>
          <a:xfrm>
            <a:off x="571500" y="1347787"/>
            <a:ext cx="49530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Dalam tahapan CPM, mengapa kita perlu "mengidentifikasi ketergantungan tugas"?</a:t>
            </a:r>
            <a:endParaRPr/>
          </a:p>
        </p:txBody>
      </p:sp>
      <p:pic>
        <p:nvPicPr>
          <p:cNvPr descr="image.png" id="170" name="Google Shape;170;p1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8"/>
          <p:cNvSpPr txBox="1"/>
          <p:nvPr/>
        </p:nvSpPr>
        <p:spPr>
          <a:xfrm>
            <a:off x="1466850" y="3305175"/>
            <a:ext cx="2657475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Agar anggaran proyek lebih hemat.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1466850" y="4310062"/>
            <a:ext cx="33528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Karena beberapa tugas tidak dapat dimulai sampai tugas sebelumnya selesai.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1466850" y="5414962"/>
            <a:ext cx="38100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Untuk mencari tahu anggota tim yang kinerjanya lambat.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8" name="Google Shape;17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552575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9" name="Google Shape;179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0" name="Google Shape;180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03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1" name="Google Shape;18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2" name="Google Shape;18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3" name="Google Shape;183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96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4" name="Google Shape;184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579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5" name="Google Shape;185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96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86" name="Google Shape;186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579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Pada sebuah Diagram Jaringan CPM, apa fungsi representatif dari "panah" yang menghubungkan kotak atau lingkaran tugas?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1657350" y="2802135"/>
            <a:ext cx="34004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Menunjukkan alur pendanaan dan biaya.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7105650" y="2687835"/>
            <a:ext cx="361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Menunjukkan ketergantungan antar tugas dan urutan logisnya.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1657350" y="38689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Menunjukkan jumlah karyawan yang dialokasikan.</a:t>
            </a:r>
            <a:endParaRPr/>
          </a:p>
        </p:txBody>
      </p:sp>
      <p:sp>
        <p:nvSpPr>
          <p:cNvPr id="191" name="Google Shape;191;p19"/>
          <p:cNvSpPr txBox="1"/>
          <p:nvPr/>
        </p:nvSpPr>
        <p:spPr>
          <a:xfrm>
            <a:off x="7105650" y="38689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Hanya elemen dekoratif untuk memperindah laporan.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6" name="Google Shape;19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662112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8" name="Google Shape;198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24401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9" name="Google Shape;199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0" name="Google Shape;20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0300" y="3621285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1" name="Google Shape;201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096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2" name="Google Shape;202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57950" y="26878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3" name="Google Shape;203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96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57950" y="3868935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0"/>
          <p:cNvSpPr txBox="1"/>
          <p:nvPr/>
        </p:nvSpPr>
        <p:spPr>
          <a:xfrm>
            <a:off x="762000" y="1152525"/>
            <a:ext cx="10668000" cy="906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Bagaimana cara manajer proyek menentukan mana yang merupakan "Jalur Kritis" dari berbagai jalur yang ada di diagram jaringan?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1657350" y="26878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Memilih jalur yang jumlah tugasnya paling sedikit.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7105650" y="26878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Memilih jalur dengan total durasi waktu paling cepat/singkat.</a:t>
            </a:r>
            <a:endParaRPr/>
          </a:p>
        </p:txBody>
      </p:sp>
      <p:sp>
        <p:nvSpPr>
          <p:cNvPr id="208" name="Google Shape;208;p20"/>
          <p:cNvSpPr txBox="1"/>
          <p:nvPr/>
        </p:nvSpPr>
        <p:spPr>
          <a:xfrm>
            <a:off x="1657350" y="3868935"/>
            <a:ext cx="361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Memilih jalur dengan total durasi waktu terpanjang.</a:t>
            </a:r>
            <a:endParaRPr/>
          </a:p>
        </p:txBody>
      </p:sp>
      <p:sp>
        <p:nvSpPr>
          <p:cNvPr id="209" name="Google Shape;209;p20"/>
          <p:cNvSpPr txBox="1"/>
          <p:nvPr/>
        </p:nvSpPr>
        <p:spPr>
          <a:xfrm>
            <a:off x="7105650" y="3868935"/>
            <a:ext cx="4076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Memilih jalur yang memakan biaya paling murah.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14" name="Google Shape;21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571500"/>
            <a:ext cx="1552575" cy="352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5" name="Google Shape;215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0" y="28935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6" name="Google Shape;21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0300" y="28935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7" name="Google Shape;217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40746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8" name="Google Shape;218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10300" y="4074616"/>
            <a:ext cx="52197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9" name="Google Shape;219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09650" y="31411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0" name="Google Shape;220;p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457950" y="31411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1" name="Google Shape;221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09650" y="4322266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2" name="Google Shape;222;p2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457950" y="4322266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1"/>
          <p:cNvSpPr txBox="1"/>
          <p:nvPr/>
        </p:nvSpPr>
        <p:spPr>
          <a:xfrm>
            <a:off x="762000" y="1152525"/>
            <a:ext cx="10668000" cy="1359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50" u="none" cap="none" strike="noStrike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Berdasarkan pemaparan alat manajemen, software apa yang paling cocok untuk menangani ribuan tugas pada proyek skala besar/industri yang kompleks?</a:t>
            </a:r>
            <a:endParaRPr/>
          </a:p>
        </p:txBody>
      </p:sp>
      <p:sp>
        <p:nvSpPr>
          <p:cNvPr id="224" name="Google Shape;224;p21"/>
          <p:cNvSpPr txBox="1"/>
          <p:nvPr/>
        </p:nvSpPr>
        <p:spPr>
          <a:xfrm>
            <a:off x="1657350" y="3255466"/>
            <a:ext cx="533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Asana</a:t>
            </a:r>
            <a:endParaRPr/>
          </a:p>
        </p:txBody>
      </p:sp>
      <p:sp>
        <p:nvSpPr>
          <p:cNvPr id="225" name="Google Shape;225;p21"/>
          <p:cNvSpPr txBox="1"/>
          <p:nvPr/>
        </p:nvSpPr>
        <p:spPr>
          <a:xfrm>
            <a:off x="7105650" y="3255466"/>
            <a:ext cx="11525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37333"/>
                </a:solidFill>
                <a:latin typeface="Roboto Medium"/>
                <a:ea typeface="Roboto Medium"/>
                <a:cs typeface="Roboto Medium"/>
                <a:sym typeface="Roboto Medium"/>
              </a:rPr>
              <a:t>Primavera P6</a:t>
            </a:r>
            <a:endParaRPr/>
          </a:p>
        </p:txBody>
      </p:sp>
      <p:sp>
        <p:nvSpPr>
          <p:cNvPr id="226" name="Google Shape;226;p21"/>
          <p:cNvSpPr txBox="1"/>
          <p:nvPr/>
        </p:nvSpPr>
        <p:spPr>
          <a:xfrm>
            <a:off x="1657350" y="4436566"/>
            <a:ext cx="1076325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Monday.com</a:t>
            </a:r>
            <a:endParaRPr/>
          </a:p>
        </p:txBody>
      </p:sp>
      <p:sp>
        <p:nvSpPr>
          <p:cNvPr id="227" name="Google Shape;227;p21"/>
          <p:cNvSpPr txBox="1"/>
          <p:nvPr/>
        </p:nvSpPr>
        <p:spPr>
          <a:xfrm>
            <a:off x="7105650" y="4436566"/>
            <a:ext cx="1238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C4043"/>
                </a:solidFill>
                <a:latin typeface="Roboto"/>
                <a:ea typeface="Roboto"/>
                <a:cs typeface="Roboto"/>
                <a:sym typeface="Roboto"/>
              </a:rPr>
              <a:t>Google Sheets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