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6858000" cx="12192000"/>
  <p:notesSz cx="6858000" cy="9144000"/>
  <p:embeddedFontLst>
    <p:embeddedFont>
      <p:font typeface="Inter SemiBold"/>
      <p:regular r:id="rId23"/>
      <p:bold r:id="rId24"/>
      <p:italic r:id="rId25"/>
      <p:boldItalic r:id="rId26"/>
    </p:embeddedFont>
    <p:embeddedFont>
      <p:font typeface="Poppins"/>
      <p:regular r:id="rId27"/>
      <p:bold r:id="rId28"/>
      <p:italic r:id="rId29"/>
      <p:boldItalic r:id="rId30"/>
    </p:embeddedFont>
    <p:embeddedFont>
      <p:font typeface="Inter"/>
      <p:regular r:id="rId31"/>
      <p:bold r:id="rId32"/>
      <p:italic r:id="rId33"/>
      <p:boldItalic r:id="rId34"/>
    </p:embeddedFont>
    <p:embeddedFont>
      <p:font typeface="Poppins SemiBold"/>
      <p:regular r:id="rId35"/>
      <p:bold r:id="rId36"/>
      <p:italic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InterSemiBold-bold.fntdata"/><Relationship Id="rId23" Type="http://schemas.openxmlformats.org/officeDocument/2006/relationships/font" Target="fonts/InterSemiBold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InterSemiBold-boldItalic.fntdata"/><Relationship Id="rId25" Type="http://schemas.openxmlformats.org/officeDocument/2006/relationships/font" Target="fonts/InterSemiBold-italic.fntdata"/><Relationship Id="rId28" Type="http://schemas.openxmlformats.org/officeDocument/2006/relationships/font" Target="fonts/Poppins-bold.fntdata"/><Relationship Id="rId27" Type="http://schemas.openxmlformats.org/officeDocument/2006/relationships/font" Target="fonts/Poppins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Poppins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Inter-regular.fntdata"/><Relationship Id="rId30" Type="http://schemas.openxmlformats.org/officeDocument/2006/relationships/font" Target="fonts/Poppins-boldItalic.fntdata"/><Relationship Id="rId11" Type="http://schemas.openxmlformats.org/officeDocument/2006/relationships/slide" Target="slides/slide6.xml"/><Relationship Id="rId33" Type="http://schemas.openxmlformats.org/officeDocument/2006/relationships/font" Target="fonts/Inter-italic.fntdata"/><Relationship Id="rId10" Type="http://schemas.openxmlformats.org/officeDocument/2006/relationships/slide" Target="slides/slide5.xml"/><Relationship Id="rId32" Type="http://schemas.openxmlformats.org/officeDocument/2006/relationships/font" Target="fonts/Inter-bold.fntdata"/><Relationship Id="rId13" Type="http://schemas.openxmlformats.org/officeDocument/2006/relationships/slide" Target="slides/slide8.xml"/><Relationship Id="rId35" Type="http://schemas.openxmlformats.org/officeDocument/2006/relationships/font" Target="fonts/PoppinsSemiBold-regular.fntdata"/><Relationship Id="rId12" Type="http://schemas.openxmlformats.org/officeDocument/2006/relationships/slide" Target="slides/slide7.xml"/><Relationship Id="rId34" Type="http://schemas.openxmlformats.org/officeDocument/2006/relationships/font" Target="fonts/Inter-boldItalic.fntdata"/><Relationship Id="rId15" Type="http://schemas.openxmlformats.org/officeDocument/2006/relationships/slide" Target="slides/slide10.xml"/><Relationship Id="rId37" Type="http://schemas.openxmlformats.org/officeDocument/2006/relationships/font" Target="fonts/PoppinsSemiBold-italic.fntdata"/><Relationship Id="rId14" Type="http://schemas.openxmlformats.org/officeDocument/2006/relationships/slide" Target="slides/slide9.xml"/><Relationship Id="rId36" Type="http://schemas.openxmlformats.org/officeDocument/2006/relationships/font" Target="fonts/PoppinsSemiBold-bold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38" Type="http://schemas.openxmlformats.org/officeDocument/2006/relationships/font" Target="fonts/PoppinsSemiBold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Google Shape;533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6" name="Google Shape;576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9" name="Google Shape;619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1" name="Google Shape;661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4" name="Google Shape;704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1.png"/><Relationship Id="rId4" Type="http://schemas.openxmlformats.org/officeDocument/2006/relationships/image" Target="../media/image29.png"/><Relationship Id="rId5" Type="http://schemas.openxmlformats.org/officeDocument/2006/relationships/image" Target="../media/image5.png"/><Relationship Id="rId6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0.png"/><Relationship Id="rId4" Type="http://schemas.openxmlformats.org/officeDocument/2006/relationships/image" Target="../media/image13.png"/><Relationship Id="rId5" Type="http://schemas.openxmlformats.org/officeDocument/2006/relationships/image" Target="../media/image25.png"/><Relationship Id="rId6" Type="http://schemas.openxmlformats.org/officeDocument/2006/relationships/image" Target="../media/image5.png"/><Relationship Id="rId7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6.png"/><Relationship Id="rId4" Type="http://schemas.openxmlformats.org/officeDocument/2006/relationships/image" Target="../media/image29.png"/><Relationship Id="rId5" Type="http://schemas.openxmlformats.org/officeDocument/2006/relationships/image" Target="../media/image5.png"/><Relationship Id="rId6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Relationship Id="rId4" Type="http://schemas.openxmlformats.org/officeDocument/2006/relationships/image" Target="../media/image26.png"/><Relationship Id="rId5" Type="http://schemas.openxmlformats.org/officeDocument/2006/relationships/image" Target="../media/image38.png"/><Relationship Id="rId6" Type="http://schemas.openxmlformats.org/officeDocument/2006/relationships/image" Target="../media/image1.png"/><Relationship Id="rId7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Relationship Id="rId4" Type="http://schemas.openxmlformats.org/officeDocument/2006/relationships/image" Target="../media/image26.png"/><Relationship Id="rId5" Type="http://schemas.openxmlformats.org/officeDocument/2006/relationships/image" Target="../media/image6.png"/><Relationship Id="rId6" Type="http://schemas.openxmlformats.org/officeDocument/2006/relationships/image" Target="../media/image5.png"/><Relationship Id="rId7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1.png"/><Relationship Id="rId4" Type="http://schemas.openxmlformats.org/officeDocument/2006/relationships/image" Target="../media/image29.png"/><Relationship Id="rId5" Type="http://schemas.openxmlformats.org/officeDocument/2006/relationships/image" Target="../media/image5.png"/><Relationship Id="rId6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png"/><Relationship Id="rId4" Type="http://schemas.openxmlformats.org/officeDocument/2006/relationships/image" Target="../media/image26.png"/><Relationship Id="rId5" Type="http://schemas.openxmlformats.org/officeDocument/2006/relationships/image" Target="../media/image6.png"/><Relationship Id="rId6" Type="http://schemas.openxmlformats.org/officeDocument/2006/relationships/image" Target="../media/image5.png"/><Relationship Id="rId7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7.png"/><Relationship Id="rId4" Type="http://schemas.openxmlformats.org/officeDocument/2006/relationships/image" Target="../media/image39.png"/><Relationship Id="rId5" Type="http://schemas.openxmlformats.org/officeDocument/2006/relationships/image" Target="../media/image5.png"/><Relationship Id="rId6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13.png"/><Relationship Id="rId5" Type="http://schemas.openxmlformats.org/officeDocument/2006/relationships/image" Target="../media/image7.png"/><Relationship Id="rId6" Type="http://schemas.openxmlformats.org/officeDocument/2006/relationships/image" Target="../media/image5.png"/><Relationship Id="rId7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26.png"/><Relationship Id="rId5" Type="http://schemas.openxmlformats.org/officeDocument/2006/relationships/image" Target="../media/image6.png"/><Relationship Id="rId6" Type="http://schemas.openxmlformats.org/officeDocument/2006/relationships/image" Target="../media/image5.png"/><Relationship Id="rId7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14.png"/><Relationship Id="rId5" Type="http://schemas.openxmlformats.org/officeDocument/2006/relationships/image" Target="../media/image21.png"/><Relationship Id="rId6" Type="http://schemas.openxmlformats.org/officeDocument/2006/relationships/image" Target="../media/image5.png"/><Relationship Id="rId7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Relationship Id="rId4" Type="http://schemas.openxmlformats.org/officeDocument/2006/relationships/image" Target="../media/image20.png"/><Relationship Id="rId5" Type="http://schemas.openxmlformats.org/officeDocument/2006/relationships/image" Target="../media/image34.png"/><Relationship Id="rId6" Type="http://schemas.openxmlformats.org/officeDocument/2006/relationships/image" Target="../media/image5.png"/><Relationship Id="rId7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png"/><Relationship Id="rId4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14.png"/><Relationship Id="rId5" Type="http://schemas.openxmlformats.org/officeDocument/2006/relationships/image" Target="../media/image21.png"/><Relationship Id="rId6" Type="http://schemas.openxmlformats.org/officeDocument/2006/relationships/image" Target="../media/image5.png"/><Relationship Id="rId7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14.png"/><Relationship Id="rId5" Type="http://schemas.openxmlformats.org/officeDocument/2006/relationships/image" Target="../media/image24.png"/><Relationship Id="rId6" Type="http://schemas.openxmlformats.org/officeDocument/2006/relationships/image" Target="../media/image5.png"/><Relationship Id="rId7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image" Target="../media/image33.png"/><Relationship Id="rId5" Type="http://schemas.openxmlformats.org/officeDocument/2006/relationships/image" Target="../media/image23.png"/><Relationship Id="rId6" Type="http://schemas.openxmlformats.org/officeDocument/2006/relationships/image" Target="../media/image5.png"/><Relationship Id="rId7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19750" y="-857250"/>
            <a:ext cx="3810000" cy="1076027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1595400" y="2616294"/>
            <a:ext cx="9001200" cy="162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Quiz Materi Network Infrastructure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08" name="Google Shape;40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600944"/>
            <a:ext cx="5334000" cy="471338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09" name="Google Shape;409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1600944"/>
            <a:ext cx="5334000" cy="4713386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22"/>
          <p:cNvSpPr txBox="1"/>
          <p:nvPr/>
        </p:nvSpPr>
        <p:spPr>
          <a:xfrm>
            <a:off x="914400" y="1943844"/>
            <a:ext cx="4880610" cy="880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15. Berdasarkan data, kisaran gaji untuk teknisi jaringan tingkat senior (pengalaman 6+ tahun) di India adalah...</a:t>
            </a:r>
            <a:endParaRPr/>
          </a:p>
        </p:txBody>
      </p:sp>
      <p:sp>
        <p:nvSpPr>
          <p:cNvPr id="411" name="Google Shape;411;p22"/>
          <p:cNvSpPr txBox="1"/>
          <p:nvPr/>
        </p:nvSpPr>
        <p:spPr>
          <a:xfrm>
            <a:off x="6629400" y="1943844"/>
            <a:ext cx="488061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16. Pada penulisan resume modern, bagaimana sebaiknya bagian "Keterampilan" disusun agar mudah dibaca dan lolos sistem ATS?</a:t>
            </a:r>
            <a:endParaRPr/>
          </a:p>
        </p:txBody>
      </p:sp>
      <p:sp>
        <p:nvSpPr>
          <p:cNvPr id="412" name="Google Shape;412;p22"/>
          <p:cNvSpPr/>
          <p:nvPr/>
        </p:nvSpPr>
        <p:spPr>
          <a:xfrm>
            <a:off x="914400" y="3374231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22"/>
          <p:cNvSpPr txBox="1"/>
          <p:nvPr/>
        </p:nvSpPr>
        <p:spPr>
          <a:xfrm>
            <a:off x="1085850" y="3488531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₹3-5 LPA</a:t>
            </a:r>
            <a:endParaRPr/>
          </a:p>
        </p:txBody>
      </p:sp>
      <p:sp>
        <p:nvSpPr>
          <p:cNvPr id="414" name="Google Shape;414;p22"/>
          <p:cNvSpPr/>
          <p:nvPr/>
        </p:nvSpPr>
        <p:spPr>
          <a:xfrm>
            <a:off x="914400" y="3957339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22"/>
          <p:cNvSpPr txBox="1"/>
          <p:nvPr/>
        </p:nvSpPr>
        <p:spPr>
          <a:xfrm>
            <a:off x="1085850" y="4071639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B. ₹6-12 LPA</a:t>
            </a:r>
            <a:endParaRPr/>
          </a:p>
        </p:txBody>
      </p:sp>
      <p:sp>
        <p:nvSpPr>
          <p:cNvPr id="416" name="Google Shape;416;p22"/>
          <p:cNvSpPr/>
          <p:nvPr/>
        </p:nvSpPr>
        <p:spPr>
          <a:xfrm>
            <a:off x="914400" y="4540448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22"/>
          <p:cNvSpPr txBox="1"/>
          <p:nvPr/>
        </p:nvSpPr>
        <p:spPr>
          <a:xfrm>
            <a:off x="1085850" y="4654748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C. ₹10-30 LPA (umum untuk semua level)</a:t>
            </a:r>
            <a:endParaRPr/>
          </a:p>
        </p:txBody>
      </p:sp>
      <p:sp>
        <p:nvSpPr>
          <p:cNvPr id="418" name="Google Shape;418;p22"/>
          <p:cNvSpPr/>
          <p:nvPr/>
        </p:nvSpPr>
        <p:spPr>
          <a:xfrm>
            <a:off x="914400" y="5123557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22"/>
          <p:cNvSpPr txBox="1"/>
          <p:nvPr/>
        </p:nvSpPr>
        <p:spPr>
          <a:xfrm>
            <a:off x="1085850" y="5237857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D. ₹15-25+ LPA (dengan tambahan sertifikasi khusus)</a:t>
            </a:r>
            <a:endParaRPr/>
          </a:p>
        </p:txBody>
      </p:sp>
      <p:sp>
        <p:nvSpPr>
          <p:cNvPr id="420" name="Google Shape;420;p22"/>
          <p:cNvSpPr/>
          <p:nvPr/>
        </p:nvSpPr>
        <p:spPr>
          <a:xfrm>
            <a:off x="6629400" y="3307705"/>
            <a:ext cx="4648200" cy="701129"/>
          </a:xfrm>
          <a:prstGeom prst="roundRect">
            <a:avLst>
              <a:gd fmla="val 10868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22"/>
          <p:cNvSpPr txBox="1"/>
          <p:nvPr/>
        </p:nvSpPr>
        <p:spPr>
          <a:xfrm>
            <a:off x="6800850" y="3422005"/>
            <a:ext cx="4305300" cy="4725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Menuliskan semua keterampilan dalam satu paragraf panjang</a:t>
            </a:r>
            <a:endParaRPr/>
          </a:p>
        </p:txBody>
      </p:sp>
      <p:sp>
        <p:nvSpPr>
          <p:cNvPr id="422" name="Google Shape;422;p22"/>
          <p:cNvSpPr/>
          <p:nvPr/>
        </p:nvSpPr>
        <p:spPr>
          <a:xfrm>
            <a:off x="6629400" y="4104084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22"/>
          <p:cNvSpPr txBox="1"/>
          <p:nvPr/>
        </p:nvSpPr>
        <p:spPr>
          <a:xfrm>
            <a:off x="6800850" y="4218384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B. Menulis daftar hobi yang menunjukkan kepribadian</a:t>
            </a:r>
            <a:endParaRPr/>
          </a:p>
        </p:txBody>
      </p:sp>
      <p:sp>
        <p:nvSpPr>
          <p:cNvPr id="424" name="Google Shape;424;p22"/>
          <p:cNvSpPr/>
          <p:nvPr/>
        </p:nvSpPr>
        <p:spPr>
          <a:xfrm>
            <a:off x="6629400" y="4687192"/>
            <a:ext cx="4648200" cy="701129"/>
          </a:xfrm>
          <a:prstGeom prst="roundRect">
            <a:avLst>
              <a:gd fmla="val 10868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22"/>
          <p:cNvSpPr txBox="1"/>
          <p:nvPr/>
        </p:nvSpPr>
        <p:spPr>
          <a:xfrm>
            <a:off x="6800850" y="4801492"/>
            <a:ext cx="4305300" cy="4725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C. Mengelompokkan alat, platform, dan protokol dalam poin-poin</a:t>
            </a:r>
            <a:endParaRPr/>
          </a:p>
        </p:txBody>
      </p:sp>
      <p:sp>
        <p:nvSpPr>
          <p:cNvPr id="426" name="Google Shape;426;p22"/>
          <p:cNvSpPr/>
          <p:nvPr/>
        </p:nvSpPr>
        <p:spPr>
          <a:xfrm>
            <a:off x="6629400" y="5483572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22"/>
          <p:cNvSpPr txBox="1"/>
          <p:nvPr/>
        </p:nvSpPr>
        <p:spPr>
          <a:xfrm>
            <a:off x="6800850" y="5597872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Menghindari penyebutan merek vendor tertentu</a:t>
            </a:r>
            <a:endParaRPr/>
          </a:p>
        </p:txBody>
      </p:sp>
      <p:pic>
        <p:nvPicPr>
          <p:cNvPr descr="image.png" id="428" name="Google Shape;428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4400" y="3374231"/>
            <a:ext cx="17145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22"/>
          <p:cNvSpPr/>
          <p:nvPr/>
        </p:nvSpPr>
        <p:spPr>
          <a:xfrm>
            <a:off x="914400" y="3852564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22"/>
          <p:cNvSpPr/>
          <p:nvPr/>
        </p:nvSpPr>
        <p:spPr>
          <a:xfrm>
            <a:off x="914400" y="4435673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22"/>
          <p:cNvSpPr/>
          <p:nvPr/>
        </p:nvSpPr>
        <p:spPr>
          <a:xfrm>
            <a:off x="914400" y="5018782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22"/>
          <p:cNvSpPr/>
          <p:nvPr/>
        </p:nvSpPr>
        <p:spPr>
          <a:xfrm>
            <a:off x="914400" y="5601890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22"/>
          <p:cNvSpPr/>
          <p:nvPr/>
        </p:nvSpPr>
        <p:spPr>
          <a:xfrm>
            <a:off x="6629400" y="4582417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22"/>
          <p:cNvSpPr/>
          <p:nvPr/>
        </p:nvSpPr>
        <p:spPr>
          <a:xfrm>
            <a:off x="6629400" y="5378797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22"/>
          <p:cNvSpPr/>
          <p:nvPr/>
        </p:nvSpPr>
        <p:spPr>
          <a:xfrm>
            <a:off x="6629400" y="5961905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22"/>
          <p:cNvSpPr txBox="1"/>
          <p:nvPr/>
        </p:nvSpPr>
        <p:spPr>
          <a:xfrm>
            <a:off x="571500" y="543669"/>
            <a:ext cx="1160145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Bagian 8: Karier &amp; Rekrutmen</a:t>
            </a:r>
            <a:endParaRPr/>
          </a:p>
        </p:txBody>
      </p:sp>
      <p:sp>
        <p:nvSpPr>
          <p:cNvPr id="437" name="Google Shape;437;p22"/>
          <p:cNvSpPr/>
          <p:nvPr/>
        </p:nvSpPr>
        <p:spPr>
          <a:xfrm>
            <a:off x="571500" y="1286619"/>
            <a:ext cx="11049000" cy="28575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38" name="Google Shape;438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4400" y="3957339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9" name="Google Shape;439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4400" y="4540448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40" name="Google Shape;440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5123557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41" name="Google Shape;441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29400" y="330770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42" name="Google Shape;442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29400" y="4104084"/>
            <a:ext cx="17145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22"/>
          <p:cNvSpPr/>
          <p:nvPr/>
        </p:nvSpPr>
        <p:spPr>
          <a:xfrm>
            <a:off x="6629400" y="3999309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44" name="Google Shape;444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468719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45" name="Google Shape;445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29400" y="5483572"/>
            <a:ext cx="17145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50" name="Google Shape;450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2079724"/>
            <a:ext cx="5334000" cy="4206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51" name="Google Shape;451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2079724"/>
            <a:ext cx="5334000" cy="4206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52" name="Google Shape;452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19750" y="-857250"/>
            <a:ext cx="3810000" cy="450949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23"/>
          <p:cNvSpPr txBox="1"/>
          <p:nvPr/>
        </p:nvSpPr>
        <p:spPr>
          <a:xfrm>
            <a:off x="914400" y="2422624"/>
            <a:ext cx="4880610" cy="880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17. Dalam menerapkan langkah-langkah pencegahan intrusi, dengan divisi mana insinyur jaringan wajib berkolaborasi?</a:t>
            </a:r>
            <a:endParaRPr/>
          </a:p>
        </p:txBody>
      </p:sp>
      <p:sp>
        <p:nvSpPr>
          <p:cNvPr id="454" name="Google Shape;454;p23"/>
          <p:cNvSpPr txBox="1"/>
          <p:nvPr/>
        </p:nvSpPr>
        <p:spPr>
          <a:xfrm>
            <a:off x="6629400" y="2422624"/>
            <a:ext cx="4880610" cy="880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18. Faktor teknologi apa yang membuat jaringan perusahaan modern dituntut menjadi sangat kompleks saat ini?</a:t>
            </a:r>
            <a:endParaRPr/>
          </a:p>
        </p:txBody>
      </p:sp>
      <p:sp>
        <p:nvSpPr>
          <p:cNvPr id="455" name="Google Shape;455;p23"/>
          <p:cNvSpPr/>
          <p:nvPr/>
        </p:nvSpPr>
        <p:spPr>
          <a:xfrm>
            <a:off x="914400" y="3599705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23"/>
          <p:cNvSpPr txBox="1"/>
          <p:nvPr/>
        </p:nvSpPr>
        <p:spPr>
          <a:xfrm>
            <a:off x="1085850" y="3714005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Tim Humas dan Pemasaran</a:t>
            </a:r>
            <a:endParaRPr/>
          </a:p>
        </p:txBody>
      </p:sp>
      <p:sp>
        <p:nvSpPr>
          <p:cNvPr id="457" name="Google Shape;457;p23"/>
          <p:cNvSpPr/>
          <p:nvPr/>
        </p:nvSpPr>
        <p:spPr>
          <a:xfrm>
            <a:off x="914400" y="4182814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23"/>
          <p:cNvSpPr txBox="1"/>
          <p:nvPr/>
        </p:nvSpPr>
        <p:spPr>
          <a:xfrm>
            <a:off x="1085850" y="4297114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B. Tim DevOps dan Keamanan Siber (Cybersecurity)</a:t>
            </a:r>
            <a:endParaRPr/>
          </a:p>
        </p:txBody>
      </p:sp>
      <p:sp>
        <p:nvSpPr>
          <p:cNvPr id="459" name="Google Shape;459;p23"/>
          <p:cNvSpPr/>
          <p:nvPr/>
        </p:nvSpPr>
        <p:spPr>
          <a:xfrm>
            <a:off x="914400" y="4765923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23"/>
          <p:cNvSpPr txBox="1"/>
          <p:nvPr/>
        </p:nvSpPr>
        <p:spPr>
          <a:xfrm>
            <a:off x="1085850" y="4880223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C. Tim Akuisisi Bakat (HRD)</a:t>
            </a:r>
            <a:endParaRPr/>
          </a:p>
        </p:txBody>
      </p:sp>
      <p:sp>
        <p:nvSpPr>
          <p:cNvPr id="461" name="Google Shape;461;p23"/>
          <p:cNvSpPr/>
          <p:nvPr/>
        </p:nvSpPr>
        <p:spPr>
          <a:xfrm>
            <a:off x="914400" y="5349031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23"/>
          <p:cNvSpPr txBox="1"/>
          <p:nvPr/>
        </p:nvSpPr>
        <p:spPr>
          <a:xfrm>
            <a:off x="1085850" y="5463331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Pihak Auditor Keuangan Eksternal</a:t>
            </a:r>
            <a:endParaRPr/>
          </a:p>
        </p:txBody>
      </p:sp>
      <p:sp>
        <p:nvSpPr>
          <p:cNvPr id="463" name="Google Shape;463;p23"/>
          <p:cNvSpPr/>
          <p:nvPr/>
        </p:nvSpPr>
        <p:spPr>
          <a:xfrm>
            <a:off x="6629400" y="3493144"/>
            <a:ext cx="4648200" cy="701129"/>
          </a:xfrm>
          <a:prstGeom prst="roundRect">
            <a:avLst>
              <a:gd fmla="val 10868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23"/>
          <p:cNvSpPr txBox="1"/>
          <p:nvPr/>
        </p:nvSpPr>
        <p:spPr>
          <a:xfrm>
            <a:off x="6800850" y="3607444"/>
            <a:ext cx="4305300" cy="4725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Penurunan drastis pada penggunaan kecepatan internet</a:t>
            </a:r>
            <a:endParaRPr/>
          </a:p>
        </p:txBody>
      </p:sp>
      <p:sp>
        <p:nvSpPr>
          <p:cNvPr id="465" name="Google Shape;465;p23"/>
          <p:cNvSpPr/>
          <p:nvPr/>
        </p:nvSpPr>
        <p:spPr>
          <a:xfrm>
            <a:off x="6629400" y="4289524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23"/>
          <p:cNvSpPr txBox="1"/>
          <p:nvPr/>
        </p:nvSpPr>
        <p:spPr>
          <a:xfrm>
            <a:off x="6800850" y="4403824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B. Adopsi cloud, budaya kerja hibrida, &amp; ekspansi IoT</a:t>
            </a:r>
            <a:endParaRPr/>
          </a:p>
        </p:txBody>
      </p:sp>
      <p:sp>
        <p:nvSpPr>
          <p:cNvPr id="467" name="Google Shape;467;p23"/>
          <p:cNvSpPr/>
          <p:nvPr/>
        </p:nvSpPr>
        <p:spPr>
          <a:xfrm>
            <a:off x="6629400" y="4872632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23"/>
          <p:cNvSpPr txBox="1"/>
          <p:nvPr/>
        </p:nvSpPr>
        <p:spPr>
          <a:xfrm>
            <a:off x="6800850" y="4986932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C. Mahalnya pajak impor untuk perangkat keras server</a:t>
            </a:r>
            <a:endParaRPr/>
          </a:p>
        </p:txBody>
      </p:sp>
      <p:sp>
        <p:nvSpPr>
          <p:cNvPr id="469" name="Google Shape;469;p23"/>
          <p:cNvSpPr/>
          <p:nvPr/>
        </p:nvSpPr>
        <p:spPr>
          <a:xfrm>
            <a:off x="6629400" y="5455741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23"/>
          <p:cNvSpPr txBox="1"/>
          <p:nvPr/>
        </p:nvSpPr>
        <p:spPr>
          <a:xfrm>
            <a:off x="6800850" y="5570041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Kesulitan melatih karyawan menggunakan komputer</a:t>
            </a:r>
            <a:endParaRPr/>
          </a:p>
        </p:txBody>
      </p:sp>
      <p:sp>
        <p:nvSpPr>
          <p:cNvPr id="471" name="Google Shape;471;p23"/>
          <p:cNvSpPr/>
          <p:nvPr/>
        </p:nvSpPr>
        <p:spPr>
          <a:xfrm>
            <a:off x="914400" y="4078039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23"/>
          <p:cNvSpPr/>
          <p:nvPr/>
        </p:nvSpPr>
        <p:spPr>
          <a:xfrm>
            <a:off x="914400" y="4661148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23"/>
          <p:cNvSpPr/>
          <p:nvPr/>
        </p:nvSpPr>
        <p:spPr>
          <a:xfrm>
            <a:off x="914400" y="5244256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23"/>
          <p:cNvSpPr/>
          <p:nvPr/>
        </p:nvSpPr>
        <p:spPr>
          <a:xfrm>
            <a:off x="914400" y="5827365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p23"/>
          <p:cNvSpPr/>
          <p:nvPr/>
        </p:nvSpPr>
        <p:spPr>
          <a:xfrm>
            <a:off x="6629400" y="4184749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23"/>
          <p:cNvSpPr/>
          <p:nvPr/>
        </p:nvSpPr>
        <p:spPr>
          <a:xfrm>
            <a:off x="6629400" y="4767857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23"/>
          <p:cNvSpPr/>
          <p:nvPr/>
        </p:nvSpPr>
        <p:spPr>
          <a:xfrm>
            <a:off x="6629400" y="5350966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23"/>
          <p:cNvSpPr/>
          <p:nvPr/>
        </p:nvSpPr>
        <p:spPr>
          <a:xfrm>
            <a:off x="6629400" y="5934075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23"/>
          <p:cNvSpPr txBox="1"/>
          <p:nvPr/>
        </p:nvSpPr>
        <p:spPr>
          <a:xfrm>
            <a:off x="571500" y="1022449"/>
            <a:ext cx="1160145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Bagian 9: Masa Depan Jaringan</a:t>
            </a:r>
            <a:endParaRPr/>
          </a:p>
        </p:txBody>
      </p:sp>
      <p:sp>
        <p:nvSpPr>
          <p:cNvPr id="480" name="Google Shape;480;p23"/>
          <p:cNvSpPr/>
          <p:nvPr/>
        </p:nvSpPr>
        <p:spPr>
          <a:xfrm>
            <a:off x="571500" y="1765399"/>
            <a:ext cx="11049000" cy="28575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81" name="Google Shape;481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359970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82" name="Google Shape;482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14400" y="418281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83" name="Google Shape;483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4765923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84" name="Google Shape;484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5349031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85" name="Google Shape;485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349314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86" name="Google Shape;486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29400" y="428952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87" name="Google Shape;487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487263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88" name="Google Shape;488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5455741"/>
            <a:ext cx="17145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93" name="Google Shape;493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494383"/>
            <a:ext cx="5334000" cy="49266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94" name="Google Shape;494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1494383"/>
            <a:ext cx="5334000" cy="4926657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24"/>
          <p:cNvSpPr txBox="1"/>
          <p:nvPr/>
        </p:nvSpPr>
        <p:spPr>
          <a:xfrm>
            <a:off x="914400" y="1837283"/>
            <a:ext cx="488061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19. Sertifikasi manakah yang dinilai sangat penting khusus bagi yang ingin berkarir sebagai Insinyur Keamanan Jaringan?</a:t>
            </a:r>
            <a:endParaRPr/>
          </a:p>
        </p:txBody>
      </p:sp>
      <p:sp>
        <p:nvSpPr>
          <p:cNvPr id="496" name="Google Shape;496;p24"/>
          <p:cNvSpPr txBox="1"/>
          <p:nvPr/>
        </p:nvSpPr>
        <p:spPr>
          <a:xfrm>
            <a:off x="6629400" y="1837283"/>
            <a:ext cx="488061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20. Metrik vital apa yang sering membedakan jaringan yang "baik" dari jaringan yang "hebat" melalui pemeliharaan proaktif?</a:t>
            </a:r>
            <a:endParaRPr/>
          </a:p>
        </p:txBody>
      </p:sp>
      <p:sp>
        <p:nvSpPr>
          <p:cNvPr id="497" name="Google Shape;497;p24"/>
          <p:cNvSpPr/>
          <p:nvPr/>
        </p:nvSpPr>
        <p:spPr>
          <a:xfrm>
            <a:off x="914400" y="3520975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24"/>
          <p:cNvSpPr txBox="1"/>
          <p:nvPr/>
        </p:nvSpPr>
        <p:spPr>
          <a:xfrm>
            <a:off x="1085850" y="3635275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JNCIA (Juniper Networks)</a:t>
            </a:r>
            <a:endParaRPr/>
          </a:p>
        </p:txBody>
      </p:sp>
      <p:sp>
        <p:nvSpPr>
          <p:cNvPr id="499" name="Google Shape;499;p24"/>
          <p:cNvSpPr/>
          <p:nvPr/>
        </p:nvSpPr>
        <p:spPr>
          <a:xfrm>
            <a:off x="914400" y="4104084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24"/>
          <p:cNvSpPr txBox="1"/>
          <p:nvPr/>
        </p:nvSpPr>
        <p:spPr>
          <a:xfrm>
            <a:off x="1085850" y="4218384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B. Certified Network Defender (CND)</a:t>
            </a:r>
            <a:endParaRPr/>
          </a:p>
        </p:txBody>
      </p:sp>
      <p:sp>
        <p:nvSpPr>
          <p:cNvPr id="501" name="Google Shape;501;p24"/>
          <p:cNvSpPr/>
          <p:nvPr/>
        </p:nvSpPr>
        <p:spPr>
          <a:xfrm>
            <a:off x="914400" y="4687192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24"/>
          <p:cNvSpPr txBox="1"/>
          <p:nvPr/>
        </p:nvSpPr>
        <p:spPr>
          <a:xfrm>
            <a:off x="1085850" y="4801492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C. CompTIA A+</a:t>
            </a:r>
            <a:endParaRPr/>
          </a:p>
        </p:txBody>
      </p:sp>
      <p:sp>
        <p:nvSpPr>
          <p:cNvPr id="503" name="Google Shape;503;p24"/>
          <p:cNvSpPr/>
          <p:nvPr/>
        </p:nvSpPr>
        <p:spPr>
          <a:xfrm>
            <a:off x="914400" y="5270301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24"/>
          <p:cNvSpPr txBox="1"/>
          <p:nvPr/>
        </p:nvSpPr>
        <p:spPr>
          <a:xfrm>
            <a:off x="1085850" y="5384601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ITIL Foundation</a:t>
            </a:r>
            <a:endParaRPr/>
          </a:p>
        </p:txBody>
      </p:sp>
      <p:sp>
        <p:nvSpPr>
          <p:cNvPr id="505" name="Google Shape;505;p24"/>
          <p:cNvSpPr/>
          <p:nvPr/>
        </p:nvSpPr>
        <p:spPr>
          <a:xfrm>
            <a:off x="6629400" y="3201144"/>
            <a:ext cx="4648200" cy="701129"/>
          </a:xfrm>
          <a:prstGeom prst="roundRect">
            <a:avLst>
              <a:gd fmla="val 10868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24"/>
          <p:cNvSpPr txBox="1"/>
          <p:nvPr/>
        </p:nvSpPr>
        <p:spPr>
          <a:xfrm>
            <a:off x="6800850" y="3315444"/>
            <a:ext cx="4305300" cy="4725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A. Kepatuhan konsisten terhadap Perjanjian Tingkat Layanan (SLA)</a:t>
            </a:r>
            <a:endParaRPr/>
          </a:p>
        </p:txBody>
      </p:sp>
      <p:sp>
        <p:nvSpPr>
          <p:cNvPr id="507" name="Google Shape;507;p24"/>
          <p:cNvSpPr/>
          <p:nvPr/>
        </p:nvSpPr>
        <p:spPr>
          <a:xfrm>
            <a:off x="6629400" y="3997523"/>
            <a:ext cx="4648200" cy="701129"/>
          </a:xfrm>
          <a:prstGeom prst="roundRect">
            <a:avLst>
              <a:gd fmla="val 10868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24"/>
          <p:cNvSpPr txBox="1"/>
          <p:nvPr/>
        </p:nvSpPr>
        <p:spPr>
          <a:xfrm>
            <a:off x="6800850" y="4111823"/>
            <a:ext cx="4305300" cy="4725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B. Jumlah perangkat rute fisik yang dipasang per gedung</a:t>
            </a:r>
            <a:endParaRPr/>
          </a:p>
        </p:txBody>
      </p:sp>
      <p:sp>
        <p:nvSpPr>
          <p:cNvPr id="509" name="Google Shape;509;p24"/>
          <p:cNvSpPr/>
          <p:nvPr/>
        </p:nvSpPr>
        <p:spPr>
          <a:xfrm>
            <a:off x="6629400" y="4793902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24"/>
          <p:cNvSpPr txBox="1"/>
          <p:nvPr/>
        </p:nvSpPr>
        <p:spPr>
          <a:xfrm>
            <a:off x="6800850" y="4908202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C. Kecepatan administratif membalas email</a:t>
            </a:r>
            <a:endParaRPr/>
          </a:p>
        </p:txBody>
      </p:sp>
      <p:sp>
        <p:nvSpPr>
          <p:cNvPr id="511" name="Google Shape;511;p24"/>
          <p:cNvSpPr/>
          <p:nvPr/>
        </p:nvSpPr>
        <p:spPr>
          <a:xfrm>
            <a:off x="6629400" y="5377011"/>
            <a:ext cx="4648200" cy="701129"/>
          </a:xfrm>
          <a:prstGeom prst="roundRect">
            <a:avLst>
              <a:gd fmla="val 10868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24"/>
          <p:cNvSpPr txBox="1"/>
          <p:nvPr/>
        </p:nvSpPr>
        <p:spPr>
          <a:xfrm>
            <a:off x="6800850" y="5491311"/>
            <a:ext cx="4305300" cy="4725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Total anggaran yang dihemat tanpa pembaruan (patch) rutin</a:t>
            </a:r>
            <a:endParaRPr/>
          </a:p>
        </p:txBody>
      </p:sp>
      <p:pic>
        <p:nvPicPr>
          <p:cNvPr descr="image.png" id="513" name="Google Shape;513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4400" y="3520975"/>
            <a:ext cx="17145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24"/>
          <p:cNvSpPr/>
          <p:nvPr/>
        </p:nvSpPr>
        <p:spPr>
          <a:xfrm>
            <a:off x="914400" y="3999309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24"/>
          <p:cNvSpPr/>
          <p:nvPr/>
        </p:nvSpPr>
        <p:spPr>
          <a:xfrm>
            <a:off x="914400" y="4582417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24"/>
          <p:cNvSpPr/>
          <p:nvPr/>
        </p:nvSpPr>
        <p:spPr>
          <a:xfrm>
            <a:off x="914400" y="5165526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24"/>
          <p:cNvSpPr/>
          <p:nvPr/>
        </p:nvSpPr>
        <p:spPr>
          <a:xfrm>
            <a:off x="914400" y="5748635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24"/>
          <p:cNvSpPr/>
          <p:nvPr/>
        </p:nvSpPr>
        <p:spPr>
          <a:xfrm>
            <a:off x="6629400" y="4689127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24"/>
          <p:cNvSpPr/>
          <p:nvPr/>
        </p:nvSpPr>
        <p:spPr>
          <a:xfrm>
            <a:off x="6629400" y="5272236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24"/>
          <p:cNvSpPr/>
          <p:nvPr/>
        </p:nvSpPr>
        <p:spPr>
          <a:xfrm>
            <a:off x="6629400" y="6068615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24"/>
          <p:cNvSpPr txBox="1"/>
          <p:nvPr/>
        </p:nvSpPr>
        <p:spPr>
          <a:xfrm>
            <a:off x="571500" y="437108"/>
            <a:ext cx="1160145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Bagian 10: Metrik &amp; Keamanan Lanjut</a:t>
            </a:r>
            <a:endParaRPr/>
          </a:p>
        </p:txBody>
      </p:sp>
      <p:sp>
        <p:nvSpPr>
          <p:cNvPr id="522" name="Google Shape;522;p24"/>
          <p:cNvSpPr/>
          <p:nvPr/>
        </p:nvSpPr>
        <p:spPr>
          <a:xfrm>
            <a:off x="571500" y="1180058"/>
            <a:ext cx="11049000" cy="28575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23" name="Google Shape;523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410408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24" name="Google Shape;524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4400" y="468719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25" name="Google Shape;525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4400" y="5270301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26" name="Google Shape;526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320114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27" name="Google Shape;527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29400" y="3997523"/>
            <a:ext cx="17145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528" name="Google Shape;528;p24"/>
          <p:cNvSpPr/>
          <p:nvPr/>
        </p:nvSpPr>
        <p:spPr>
          <a:xfrm>
            <a:off x="6629400" y="3892748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29" name="Google Shape;529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29400" y="479390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30" name="Google Shape;530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29400" y="5377011"/>
            <a:ext cx="17145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535" name="Google Shape;53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999654"/>
            <a:ext cx="5334000" cy="42868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36" name="Google Shape;536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1999654"/>
            <a:ext cx="5334000" cy="42868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37" name="Google Shape;537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19750" y="-857250"/>
            <a:ext cx="3810000" cy="370879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25"/>
          <p:cNvSpPr txBox="1"/>
          <p:nvPr/>
        </p:nvSpPr>
        <p:spPr>
          <a:xfrm>
            <a:off x="914400" y="2342554"/>
            <a:ext cx="488061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21. Teknik perancangan logis apakah yang diterapkan oleh insinyur jaringan selain implementasi VLAN dan protokol routing?</a:t>
            </a:r>
            <a:endParaRPr/>
          </a:p>
        </p:txBody>
      </p:sp>
      <p:sp>
        <p:nvSpPr>
          <p:cNvPr id="539" name="Google Shape;539;p25"/>
          <p:cNvSpPr txBox="1"/>
          <p:nvPr/>
        </p:nvSpPr>
        <p:spPr>
          <a:xfrm>
            <a:off x="6629400" y="2342554"/>
            <a:ext cx="488061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22. Perangkat lunak apa yang sangat direkomendasikan dan sering digunakan sebagai simulator jaringan berbasis Cisco?</a:t>
            </a:r>
            <a:endParaRPr/>
          </a:p>
        </p:txBody>
      </p:sp>
      <p:sp>
        <p:nvSpPr>
          <p:cNvPr id="540" name="Google Shape;540;p25"/>
          <p:cNvSpPr/>
          <p:nvPr/>
        </p:nvSpPr>
        <p:spPr>
          <a:xfrm>
            <a:off x="914400" y="3706415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25"/>
          <p:cNvSpPr txBox="1"/>
          <p:nvPr/>
        </p:nvSpPr>
        <p:spPr>
          <a:xfrm>
            <a:off x="1085850" y="3820715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A. Subnetting</a:t>
            </a:r>
            <a:endParaRPr/>
          </a:p>
        </p:txBody>
      </p:sp>
      <p:sp>
        <p:nvSpPr>
          <p:cNvPr id="542" name="Google Shape;542;p25"/>
          <p:cNvSpPr/>
          <p:nvPr/>
        </p:nvSpPr>
        <p:spPr>
          <a:xfrm>
            <a:off x="914400" y="4289524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25"/>
          <p:cNvSpPr txBox="1"/>
          <p:nvPr/>
        </p:nvSpPr>
        <p:spPr>
          <a:xfrm>
            <a:off x="1085850" y="4403824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B. Kompilasi kernel sistem operasi</a:t>
            </a:r>
            <a:endParaRPr/>
          </a:p>
        </p:txBody>
      </p:sp>
      <p:sp>
        <p:nvSpPr>
          <p:cNvPr id="544" name="Google Shape;544;p25"/>
          <p:cNvSpPr/>
          <p:nvPr/>
        </p:nvSpPr>
        <p:spPr>
          <a:xfrm>
            <a:off x="914400" y="4872632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25"/>
          <p:cNvSpPr txBox="1"/>
          <p:nvPr/>
        </p:nvSpPr>
        <p:spPr>
          <a:xfrm>
            <a:off x="1085850" y="4986932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C. Pengembangan antarmuka aplikasi web</a:t>
            </a:r>
            <a:endParaRPr/>
          </a:p>
        </p:txBody>
      </p:sp>
      <p:sp>
        <p:nvSpPr>
          <p:cNvPr id="546" name="Google Shape;546;p25"/>
          <p:cNvSpPr/>
          <p:nvPr/>
        </p:nvSpPr>
        <p:spPr>
          <a:xfrm>
            <a:off x="914400" y="5455741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25"/>
          <p:cNvSpPr txBox="1"/>
          <p:nvPr/>
        </p:nvSpPr>
        <p:spPr>
          <a:xfrm>
            <a:off x="1085850" y="5570041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Pengeditan video dan multimedia</a:t>
            </a:r>
            <a:endParaRPr/>
          </a:p>
        </p:txBody>
      </p:sp>
      <p:sp>
        <p:nvSpPr>
          <p:cNvPr id="548" name="Google Shape;548;p25"/>
          <p:cNvSpPr/>
          <p:nvPr/>
        </p:nvSpPr>
        <p:spPr>
          <a:xfrm>
            <a:off x="6629400" y="3706415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25"/>
          <p:cNvSpPr txBox="1"/>
          <p:nvPr/>
        </p:nvSpPr>
        <p:spPr>
          <a:xfrm>
            <a:off x="6800850" y="3820715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Nagios</a:t>
            </a:r>
            <a:endParaRPr/>
          </a:p>
        </p:txBody>
      </p:sp>
      <p:sp>
        <p:nvSpPr>
          <p:cNvPr id="550" name="Google Shape;550;p25"/>
          <p:cNvSpPr/>
          <p:nvPr/>
        </p:nvSpPr>
        <p:spPr>
          <a:xfrm>
            <a:off x="6629400" y="4289524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25"/>
          <p:cNvSpPr txBox="1"/>
          <p:nvPr/>
        </p:nvSpPr>
        <p:spPr>
          <a:xfrm>
            <a:off x="6800850" y="4403824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B. Cisco Packet Tracer</a:t>
            </a:r>
            <a:endParaRPr/>
          </a:p>
        </p:txBody>
      </p:sp>
      <p:sp>
        <p:nvSpPr>
          <p:cNvPr id="552" name="Google Shape;552;p25"/>
          <p:cNvSpPr/>
          <p:nvPr/>
        </p:nvSpPr>
        <p:spPr>
          <a:xfrm>
            <a:off x="6629400" y="4872632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25"/>
          <p:cNvSpPr txBox="1"/>
          <p:nvPr/>
        </p:nvSpPr>
        <p:spPr>
          <a:xfrm>
            <a:off x="6800850" y="4986932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C. Palo Alto Networks UI</a:t>
            </a:r>
            <a:endParaRPr/>
          </a:p>
        </p:txBody>
      </p:sp>
      <p:sp>
        <p:nvSpPr>
          <p:cNvPr id="554" name="Google Shape;554;p25"/>
          <p:cNvSpPr/>
          <p:nvPr/>
        </p:nvSpPr>
        <p:spPr>
          <a:xfrm>
            <a:off x="6629400" y="5455741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25"/>
          <p:cNvSpPr txBox="1"/>
          <p:nvPr/>
        </p:nvSpPr>
        <p:spPr>
          <a:xfrm>
            <a:off x="6800850" y="5570041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Amazon Virtual Private Cloud (VPC)</a:t>
            </a:r>
            <a:endParaRPr/>
          </a:p>
        </p:txBody>
      </p:sp>
      <p:sp>
        <p:nvSpPr>
          <p:cNvPr id="556" name="Google Shape;556;p25"/>
          <p:cNvSpPr/>
          <p:nvPr/>
        </p:nvSpPr>
        <p:spPr>
          <a:xfrm>
            <a:off x="914400" y="4184749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25"/>
          <p:cNvSpPr/>
          <p:nvPr/>
        </p:nvSpPr>
        <p:spPr>
          <a:xfrm>
            <a:off x="914400" y="4767857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25"/>
          <p:cNvSpPr/>
          <p:nvPr/>
        </p:nvSpPr>
        <p:spPr>
          <a:xfrm>
            <a:off x="914400" y="5350966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25"/>
          <p:cNvSpPr/>
          <p:nvPr/>
        </p:nvSpPr>
        <p:spPr>
          <a:xfrm>
            <a:off x="914400" y="5934075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25"/>
          <p:cNvSpPr/>
          <p:nvPr/>
        </p:nvSpPr>
        <p:spPr>
          <a:xfrm>
            <a:off x="6629400" y="4184749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25"/>
          <p:cNvSpPr/>
          <p:nvPr/>
        </p:nvSpPr>
        <p:spPr>
          <a:xfrm>
            <a:off x="6629400" y="4767857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25"/>
          <p:cNvSpPr/>
          <p:nvPr/>
        </p:nvSpPr>
        <p:spPr>
          <a:xfrm>
            <a:off x="6629400" y="5350966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25"/>
          <p:cNvSpPr/>
          <p:nvPr/>
        </p:nvSpPr>
        <p:spPr>
          <a:xfrm>
            <a:off x="6629400" y="5934075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25"/>
          <p:cNvSpPr txBox="1"/>
          <p:nvPr/>
        </p:nvSpPr>
        <p:spPr>
          <a:xfrm>
            <a:off x="571500" y="942379"/>
            <a:ext cx="1160145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Bagian 11: Teknik Khusus &amp; Simulasi</a:t>
            </a:r>
            <a:endParaRPr/>
          </a:p>
        </p:txBody>
      </p:sp>
      <p:sp>
        <p:nvSpPr>
          <p:cNvPr id="565" name="Google Shape;565;p25"/>
          <p:cNvSpPr/>
          <p:nvPr/>
        </p:nvSpPr>
        <p:spPr>
          <a:xfrm>
            <a:off x="571500" y="1685329"/>
            <a:ext cx="11049000" cy="28575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66" name="Google Shape;566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370641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67" name="Google Shape;567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14400" y="428952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68" name="Google Shape;568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14400" y="487263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69" name="Google Shape;569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14400" y="5455741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70" name="Google Shape;570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29400" y="370641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71" name="Google Shape;571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428952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72" name="Google Shape;572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29400" y="487263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73" name="Google Shape;573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29400" y="5455741"/>
            <a:ext cx="17145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578" name="Google Shape;57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999654"/>
            <a:ext cx="5334000" cy="42868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79" name="Google Shape;579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1999654"/>
            <a:ext cx="5334000" cy="42868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80" name="Google Shape;580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86000" y="2476500"/>
            <a:ext cx="5715000" cy="370879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26"/>
          <p:cNvSpPr txBox="1"/>
          <p:nvPr/>
        </p:nvSpPr>
        <p:spPr>
          <a:xfrm>
            <a:off x="914400" y="2342554"/>
            <a:ext cx="488061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23. Jika seorang insinyur jaringan ingin naik jenjang, sertifikasi manakah yang merupakan sertifikasi tingkat menengah (intermediate) dari Cisco?</a:t>
            </a:r>
            <a:endParaRPr/>
          </a:p>
        </p:txBody>
      </p:sp>
      <p:sp>
        <p:nvSpPr>
          <p:cNvPr id="582" name="Google Shape;582;p26"/>
          <p:cNvSpPr txBox="1"/>
          <p:nvPr/>
        </p:nvSpPr>
        <p:spPr>
          <a:xfrm>
            <a:off x="6629400" y="2342554"/>
            <a:ext cx="488061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24. Teknologi utama apa yang digunakan oleh insinyur jaringan untuk mengimplementasikan kebijakan agar koneksi dari jarak jauh aman?</a:t>
            </a:r>
            <a:endParaRPr/>
          </a:p>
        </p:txBody>
      </p:sp>
      <p:sp>
        <p:nvSpPr>
          <p:cNvPr id="583" name="Google Shape;583;p26"/>
          <p:cNvSpPr/>
          <p:nvPr/>
        </p:nvSpPr>
        <p:spPr>
          <a:xfrm>
            <a:off x="914400" y="3706415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26"/>
          <p:cNvSpPr txBox="1"/>
          <p:nvPr/>
        </p:nvSpPr>
        <p:spPr>
          <a:xfrm>
            <a:off x="1085850" y="3820715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CCNA</a:t>
            </a:r>
            <a:endParaRPr/>
          </a:p>
        </p:txBody>
      </p:sp>
      <p:sp>
        <p:nvSpPr>
          <p:cNvPr id="585" name="Google Shape;585;p26"/>
          <p:cNvSpPr/>
          <p:nvPr/>
        </p:nvSpPr>
        <p:spPr>
          <a:xfrm>
            <a:off x="914400" y="4289524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26"/>
          <p:cNvSpPr txBox="1"/>
          <p:nvPr/>
        </p:nvSpPr>
        <p:spPr>
          <a:xfrm>
            <a:off x="1085850" y="4403824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B. JNCIA</a:t>
            </a:r>
            <a:endParaRPr/>
          </a:p>
        </p:txBody>
      </p:sp>
      <p:sp>
        <p:nvSpPr>
          <p:cNvPr id="587" name="Google Shape;587;p26"/>
          <p:cNvSpPr/>
          <p:nvPr/>
        </p:nvSpPr>
        <p:spPr>
          <a:xfrm>
            <a:off x="914400" y="4872632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26"/>
          <p:cNvSpPr txBox="1"/>
          <p:nvPr/>
        </p:nvSpPr>
        <p:spPr>
          <a:xfrm>
            <a:off x="1085850" y="4986932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C. CompTIA Network+</a:t>
            </a:r>
            <a:endParaRPr/>
          </a:p>
        </p:txBody>
      </p:sp>
      <p:sp>
        <p:nvSpPr>
          <p:cNvPr id="589" name="Google Shape;589;p26"/>
          <p:cNvSpPr/>
          <p:nvPr/>
        </p:nvSpPr>
        <p:spPr>
          <a:xfrm>
            <a:off x="914400" y="5455741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26"/>
          <p:cNvSpPr txBox="1"/>
          <p:nvPr/>
        </p:nvSpPr>
        <p:spPr>
          <a:xfrm>
            <a:off x="1085850" y="5570041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D. CCNP</a:t>
            </a:r>
            <a:endParaRPr/>
          </a:p>
        </p:txBody>
      </p:sp>
      <p:sp>
        <p:nvSpPr>
          <p:cNvPr id="591" name="Google Shape;591;p26"/>
          <p:cNvSpPr/>
          <p:nvPr/>
        </p:nvSpPr>
        <p:spPr>
          <a:xfrm>
            <a:off x="6629400" y="3706415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26"/>
          <p:cNvSpPr txBox="1"/>
          <p:nvPr/>
        </p:nvSpPr>
        <p:spPr>
          <a:xfrm>
            <a:off x="6800850" y="3820715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Protokol OSPF</a:t>
            </a:r>
            <a:endParaRPr/>
          </a:p>
        </p:txBody>
      </p:sp>
      <p:sp>
        <p:nvSpPr>
          <p:cNvPr id="593" name="Google Shape;593;p26"/>
          <p:cNvSpPr/>
          <p:nvPr/>
        </p:nvSpPr>
        <p:spPr>
          <a:xfrm>
            <a:off x="6629400" y="4289524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26"/>
          <p:cNvSpPr txBox="1"/>
          <p:nvPr/>
        </p:nvSpPr>
        <p:spPr>
          <a:xfrm>
            <a:off x="6800850" y="4403824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B. Sistem VPN (Virtual Private Network)</a:t>
            </a:r>
            <a:endParaRPr/>
          </a:p>
        </p:txBody>
      </p:sp>
      <p:sp>
        <p:nvSpPr>
          <p:cNvPr id="595" name="Google Shape;595;p26"/>
          <p:cNvSpPr/>
          <p:nvPr/>
        </p:nvSpPr>
        <p:spPr>
          <a:xfrm>
            <a:off x="6629400" y="4872632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26"/>
          <p:cNvSpPr txBox="1"/>
          <p:nvPr/>
        </p:nvSpPr>
        <p:spPr>
          <a:xfrm>
            <a:off x="6800850" y="4986932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C. Server DNS publik</a:t>
            </a:r>
            <a:endParaRPr/>
          </a:p>
        </p:txBody>
      </p:sp>
      <p:sp>
        <p:nvSpPr>
          <p:cNvPr id="597" name="Google Shape;597;p26"/>
          <p:cNvSpPr/>
          <p:nvPr/>
        </p:nvSpPr>
        <p:spPr>
          <a:xfrm>
            <a:off x="6629400" y="5455741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26"/>
          <p:cNvSpPr txBox="1"/>
          <p:nvPr/>
        </p:nvSpPr>
        <p:spPr>
          <a:xfrm>
            <a:off x="6800850" y="5570041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Alokasi alamat IPv4 Dinamis (DHCP)</a:t>
            </a:r>
            <a:endParaRPr/>
          </a:p>
        </p:txBody>
      </p:sp>
      <p:sp>
        <p:nvSpPr>
          <p:cNvPr id="599" name="Google Shape;599;p26"/>
          <p:cNvSpPr/>
          <p:nvPr/>
        </p:nvSpPr>
        <p:spPr>
          <a:xfrm>
            <a:off x="914400" y="4184749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26"/>
          <p:cNvSpPr/>
          <p:nvPr/>
        </p:nvSpPr>
        <p:spPr>
          <a:xfrm>
            <a:off x="914400" y="4767857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26"/>
          <p:cNvSpPr/>
          <p:nvPr/>
        </p:nvSpPr>
        <p:spPr>
          <a:xfrm>
            <a:off x="914400" y="5350966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26"/>
          <p:cNvSpPr/>
          <p:nvPr/>
        </p:nvSpPr>
        <p:spPr>
          <a:xfrm>
            <a:off x="914400" y="5934075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26"/>
          <p:cNvSpPr/>
          <p:nvPr/>
        </p:nvSpPr>
        <p:spPr>
          <a:xfrm>
            <a:off x="6629400" y="4184749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26"/>
          <p:cNvSpPr/>
          <p:nvPr/>
        </p:nvSpPr>
        <p:spPr>
          <a:xfrm>
            <a:off x="6629400" y="4767857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26"/>
          <p:cNvSpPr/>
          <p:nvPr/>
        </p:nvSpPr>
        <p:spPr>
          <a:xfrm>
            <a:off x="6629400" y="5350966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26"/>
          <p:cNvSpPr/>
          <p:nvPr/>
        </p:nvSpPr>
        <p:spPr>
          <a:xfrm>
            <a:off x="6629400" y="5934075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26"/>
          <p:cNvSpPr txBox="1"/>
          <p:nvPr/>
        </p:nvSpPr>
        <p:spPr>
          <a:xfrm>
            <a:off x="571500" y="942379"/>
            <a:ext cx="1160145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Bagian 12: Pendalaman Karier</a:t>
            </a:r>
            <a:endParaRPr/>
          </a:p>
        </p:txBody>
      </p:sp>
      <p:sp>
        <p:nvSpPr>
          <p:cNvPr id="608" name="Google Shape;608;p26"/>
          <p:cNvSpPr/>
          <p:nvPr/>
        </p:nvSpPr>
        <p:spPr>
          <a:xfrm>
            <a:off x="571500" y="1685329"/>
            <a:ext cx="11049000" cy="28575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609" name="Google Shape;609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370641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10" name="Google Shape;610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428952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11" name="Google Shape;611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487263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12" name="Google Shape;612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14400" y="5455741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13" name="Google Shape;613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370641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14" name="Google Shape;614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29400" y="428952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15" name="Google Shape;615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487263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16" name="Google Shape;616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5455741"/>
            <a:ext cx="17145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621" name="Google Shape;621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600944"/>
            <a:ext cx="5334000" cy="471338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22" name="Google Shape;622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1600944"/>
            <a:ext cx="5334000" cy="4713386"/>
          </a:xfrm>
          <a:prstGeom prst="rect">
            <a:avLst/>
          </a:prstGeom>
          <a:noFill/>
          <a:ln>
            <a:noFill/>
          </a:ln>
        </p:spPr>
      </p:pic>
      <p:sp>
        <p:nvSpPr>
          <p:cNvPr id="623" name="Google Shape;623;p27"/>
          <p:cNvSpPr txBox="1"/>
          <p:nvPr/>
        </p:nvSpPr>
        <p:spPr>
          <a:xfrm>
            <a:off x="914400" y="1943844"/>
            <a:ext cx="488061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25. Siapakah yang bertugas secara khusus memantau ancaman, memastikan kepatuhan organisasi, dan melindungi jaringan dari intrusi?</a:t>
            </a:r>
            <a:endParaRPr/>
          </a:p>
        </p:txBody>
      </p:sp>
      <p:sp>
        <p:nvSpPr>
          <p:cNvPr id="624" name="Google Shape;624;p27"/>
          <p:cNvSpPr txBox="1"/>
          <p:nvPr/>
        </p:nvSpPr>
        <p:spPr>
          <a:xfrm>
            <a:off x="6629400" y="1943844"/>
            <a:ext cx="488061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26. Menurut prediksi tren pekerjaan masa depan (Biro Statistik AS), peluang kerja bagi insinyur dan arsitek jaringan diperkirakan akan...</a:t>
            </a:r>
            <a:endParaRPr/>
          </a:p>
        </p:txBody>
      </p:sp>
      <p:sp>
        <p:nvSpPr>
          <p:cNvPr id="625" name="Google Shape;625;p27"/>
          <p:cNvSpPr/>
          <p:nvPr/>
        </p:nvSpPr>
        <p:spPr>
          <a:xfrm>
            <a:off x="914400" y="3414266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27"/>
          <p:cNvSpPr txBox="1"/>
          <p:nvPr/>
        </p:nvSpPr>
        <p:spPr>
          <a:xfrm>
            <a:off x="1085850" y="3528566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Arsitek Solusi Jaringan</a:t>
            </a:r>
            <a:endParaRPr/>
          </a:p>
        </p:txBody>
      </p:sp>
      <p:sp>
        <p:nvSpPr>
          <p:cNvPr id="627" name="Google Shape;627;p27"/>
          <p:cNvSpPr/>
          <p:nvPr/>
        </p:nvSpPr>
        <p:spPr>
          <a:xfrm>
            <a:off x="914400" y="3997374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27"/>
          <p:cNvSpPr txBox="1"/>
          <p:nvPr/>
        </p:nvSpPr>
        <p:spPr>
          <a:xfrm>
            <a:off x="1085850" y="4111674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B. Administrator Jaringan Konvensional</a:t>
            </a:r>
            <a:endParaRPr/>
          </a:p>
        </p:txBody>
      </p:sp>
      <p:sp>
        <p:nvSpPr>
          <p:cNvPr id="629" name="Google Shape;629;p27"/>
          <p:cNvSpPr/>
          <p:nvPr/>
        </p:nvSpPr>
        <p:spPr>
          <a:xfrm>
            <a:off x="914400" y="4580483"/>
            <a:ext cx="4648200" cy="701129"/>
          </a:xfrm>
          <a:prstGeom prst="roundRect">
            <a:avLst>
              <a:gd fmla="val 10868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27"/>
          <p:cNvSpPr txBox="1"/>
          <p:nvPr/>
        </p:nvSpPr>
        <p:spPr>
          <a:xfrm>
            <a:off x="1085850" y="4694783"/>
            <a:ext cx="4305300" cy="4725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C. Insinyur Keamanan Jaringan (Network Security Engineer)</a:t>
            </a:r>
            <a:endParaRPr/>
          </a:p>
        </p:txBody>
      </p:sp>
      <p:sp>
        <p:nvSpPr>
          <p:cNvPr id="631" name="Google Shape;631;p27"/>
          <p:cNvSpPr/>
          <p:nvPr/>
        </p:nvSpPr>
        <p:spPr>
          <a:xfrm>
            <a:off x="914400" y="5376862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27"/>
          <p:cNvSpPr txBox="1"/>
          <p:nvPr/>
        </p:nvSpPr>
        <p:spPr>
          <a:xfrm>
            <a:off x="1085850" y="5491162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Junior Network Engineer</a:t>
            </a:r>
            <a:endParaRPr/>
          </a:p>
        </p:txBody>
      </p:sp>
      <p:sp>
        <p:nvSpPr>
          <p:cNvPr id="633" name="Google Shape;633;p27"/>
          <p:cNvSpPr/>
          <p:nvPr/>
        </p:nvSpPr>
        <p:spPr>
          <a:xfrm>
            <a:off x="6629400" y="3307705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27"/>
          <p:cNvSpPr txBox="1"/>
          <p:nvPr/>
        </p:nvSpPr>
        <p:spPr>
          <a:xfrm>
            <a:off x="6800850" y="3422005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Menurun drastis karena sistem diotomatisasi</a:t>
            </a:r>
            <a:endParaRPr/>
          </a:p>
        </p:txBody>
      </p:sp>
      <p:sp>
        <p:nvSpPr>
          <p:cNvPr id="635" name="Google Shape;635;p27"/>
          <p:cNvSpPr/>
          <p:nvPr/>
        </p:nvSpPr>
        <p:spPr>
          <a:xfrm>
            <a:off x="6629400" y="3890813"/>
            <a:ext cx="4648200" cy="701129"/>
          </a:xfrm>
          <a:prstGeom prst="roundRect">
            <a:avLst>
              <a:gd fmla="val 10868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27"/>
          <p:cNvSpPr txBox="1"/>
          <p:nvPr/>
        </p:nvSpPr>
        <p:spPr>
          <a:xfrm>
            <a:off x="6800850" y="4005113"/>
            <a:ext cx="4305300" cy="4725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B. Terus tumbuh luas dengan posisi baru di berbagai sektor</a:t>
            </a:r>
            <a:endParaRPr/>
          </a:p>
        </p:txBody>
      </p:sp>
      <p:sp>
        <p:nvSpPr>
          <p:cNvPr id="637" name="Google Shape;637;p27"/>
          <p:cNvSpPr/>
          <p:nvPr/>
        </p:nvSpPr>
        <p:spPr>
          <a:xfrm>
            <a:off x="6629400" y="4687192"/>
            <a:ext cx="4648200" cy="701129"/>
          </a:xfrm>
          <a:prstGeom prst="roundRect">
            <a:avLst>
              <a:gd fmla="val 10868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27"/>
          <p:cNvSpPr txBox="1"/>
          <p:nvPr/>
        </p:nvSpPr>
        <p:spPr>
          <a:xfrm>
            <a:off x="6800850" y="4801492"/>
            <a:ext cx="4305300" cy="4725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C. Hanya berkembang secara stagnan di perusahaan telekomunikasi</a:t>
            </a:r>
            <a:endParaRPr/>
          </a:p>
        </p:txBody>
      </p:sp>
      <p:sp>
        <p:nvSpPr>
          <p:cNvPr id="639" name="Google Shape;639;p27"/>
          <p:cNvSpPr/>
          <p:nvPr/>
        </p:nvSpPr>
        <p:spPr>
          <a:xfrm>
            <a:off x="6629400" y="5483572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27"/>
          <p:cNvSpPr txBox="1"/>
          <p:nvPr/>
        </p:nvSpPr>
        <p:spPr>
          <a:xfrm>
            <a:off x="6800850" y="5597872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Akan hilang dan sepenuhnya digantikan oleh AI</a:t>
            </a:r>
            <a:endParaRPr/>
          </a:p>
        </p:txBody>
      </p:sp>
      <p:pic>
        <p:nvPicPr>
          <p:cNvPr descr="image.png" id="641" name="Google Shape;641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4400" y="3414266"/>
            <a:ext cx="17145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642" name="Google Shape;642;p27"/>
          <p:cNvSpPr/>
          <p:nvPr/>
        </p:nvSpPr>
        <p:spPr>
          <a:xfrm>
            <a:off x="914400" y="3892599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27"/>
          <p:cNvSpPr/>
          <p:nvPr/>
        </p:nvSpPr>
        <p:spPr>
          <a:xfrm>
            <a:off x="914400" y="4475708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27"/>
          <p:cNvSpPr/>
          <p:nvPr/>
        </p:nvSpPr>
        <p:spPr>
          <a:xfrm>
            <a:off x="914400" y="5272087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27"/>
          <p:cNvSpPr/>
          <p:nvPr/>
        </p:nvSpPr>
        <p:spPr>
          <a:xfrm>
            <a:off x="914400" y="5855196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27"/>
          <p:cNvSpPr/>
          <p:nvPr/>
        </p:nvSpPr>
        <p:spPr>
          <a:xfrm>
            <a:off x="6629400" y="4582417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27"/>
          <p:cNvSpPr/>
          <p:nvPr/>
        </p:nvSpPr>
        <p:spPr>
          <a:xfrm>
            <a:off x="6629400" y="5378797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27"/>
          <p:cNvSpPr/>
          <p:nvPr/>
        </p:nvSpPr>
        <p:spPr>
          <a:xfrm>
            <a:off x="6629400" y="5961905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" name="Google Shape;649;p27"/>
          <p:cNvSpPr txBox="1"/>
          <p:nvPr/>
        </p:nvSpPr>
        <p:spPr>
          <a:xfrm>
            <a:off x="571500" y="543669"/>
            <a:ext cx="1160145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Bagian 13: Spesialisasi Ekstra</a:t>
            </a:r>
            <a:endParaRPr/>
          </a:p>
        </p:txBody>
      </p:sp>
      <p:sp>
        <p:nvSpPr>
          <p:cNvPr id="650" name="Google Shape;650;p27"/>
          <p:cNvSpPr/>
          <p:nvPr/>
        </p:nvSpPr>
        <p:spPr>
          <a:xfrm>
            <a:off x="571500" y="1286619"/>
            <a:ext cx="11049000" cy="28575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651" name="Google Shape;651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4400" y="399737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52" name="Google Shape;652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4580483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53" name="Google Shape;653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4400" y="537686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54" name="Google Shape;654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29400" y="330770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55" name="Google Shape;655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3890813"/>
            <a:ext cx="17145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656" name="Google Shape;656;p27"/>
          <p:cNvSpPr/>
          <p:nvPr/>
        </p:nvSpPr>
        <p:spPr>
          <a:xfrm>
            <a:off x="6629400" y="3786038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657" name="Google Shape;657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29400" y="468719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58" name="Google Shape;658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29400" y="5483572"/>
            <a:ext cx="17145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663" name="Google Shape;66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999654"/>
            <a:ext cx="5334000" cy="42868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64" name="Google Shape;664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1999654"/>
            <a:ext cx="5334000" cy="42868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65" name="Google Shape;665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86000" y="2476500"/>
            <a:ext cx="5715000" cy="370879"/>
          </a:xfrm>
          <a:prstGeom prst="rect">
            <a:avLst/>
          </a:prstGeom>
          <a:noFill/>
          <a:ln>
            <a:noFill/>
          </a:ln>
        </p:spPr>
      </p:pic>
      <p:sp>
        <p:nvSpPr>
          <p:cNvPr id="666" name="Google Shape;666;p28"/>
          <p:cNvSpPr txBox="1"/>
          <p:nvPr/>
        </p:nvSpPr>
        <p:spPr>
          <a:xfrm>
            <a:off x="914400" y="2342554"/>
            <a:ext cx="488061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27. Praktik menguji rencana pemulihan bencana dan mengonfirmasi validitas sistem pencadangan data merupakan bagian penting dari proses...</a:t>
            </a:r>
            <a:endParaRPr/>
          </a:p>
        </p:txBody>
      </p:sp>
      <p:sp>
        <p:nvSpPr>
          <p:cNvPr id="667" name="Google Shape;667;p28"/>
          <p:cNvSpPr txBox="1"/>
          <p:nvPr/>
        </p:nvSpPr>
        <p:spPr>
          <a:xfrm>
            <a:off x="6629400" y="2342554"/>
            <a:ext cx="488061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28. Membangun dan memelihara konfigurasi jaringan yang berjalan di platform seperti AWS, Azure, atau Google Cloud adalah spesialisasi dari:</a:t>
            </a:r>
            <a:endParaRPr/>
          </a:p>
        </p:txBody>
      </p:sp>
      <p:sp>
        <p:nvSpPr>
          <p:cNvPr id="668" name="Google Shape;668;p28"/>
          <p:cNvSpPr/>
          <p:nvPr/>
        </p:nvSpPr>
        <p:spPr>
          <a:xfrm>
            <a:off x="914400" y="3706415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28"/>
          <p:cNvSpPr txBox="1"/>
          <p:nvPr/>
        </p:nvSpPr>
        <p:spPr>
          <a:xfrm>
            <a:off x="1085850" y="3820715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Desain Antarmuka Eksternal</a:t>
            </a:r>
            <a:endParaRPr/>
          </a:p>
        </p:txBody>
      </p:sp>
      <p:sp>
        <p:nvSpPr>
          <p:cNvPr id="670" name="Google Shape;670;p28"/>
          <p:cNvSpPr/>
          <p:nvPr/>
        </p:nvSpPr>
        <p:spPr>
          <a:xfrm>
            <a:off x="914400" y="4289524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p28"/>
          <p:cNvSpPr txBox="1"/>
          <p:nvPr/>
        </p:nvSpPr>
        <p:spPr>
          <a:xfrm>
            <a:off x="1085850" y="4403824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B. Instalasi Perangkat Keras Fisik</a:t>
            </a:r>
            <a:endParaRPr/>
          </a:p>
        </p:txBody>
      </p:sp>
      <p:sp>
        <p:nvSpPr>
          <p:cNvPr id="672" name="Google Shape;672;p28"/>
          <p:cNvSpPr/>
          <p:nvPr/>
        </p:nvSpPr>
        <p:spPr>
          <a:xfrm>
            <a:off x="914400" y="4872632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28"/>
          <p:cNvSpPr txBox="1"/>
          <p:nvPr/>
        </p:nvSpPr>
        <p:spPr>
          <a:xfrm>
            <a:off x="1085850" y="4986932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C. Pemeliharaan Jaringan &amp; Pemantauan Kinerja</a:t>
            </a:r>
            <a:endParaRPr/>
          </a:p>
        </p:txBody>
      </p:sp>
      <p:sp>
        <p:nvSpPr>
          <p:cNvPr id="674" name="Google Shape;674;p28"/>
          <p:cNvSpPr/>
          <p:nvPr/>
        </p:nvSpPr>
        <p:spPr>
          <a:xfrm>
            <a:off x="914400" y="5455741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5" name="Google Shape;675;p28"/>
          <p:cNvSpPr txBox="1"/>
          <p:nvPr/>
        </p:nvSpPr>
        <p:spPr>
          <a:xfrm>
            <a:off x="1085850" y="5570041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Pembuatan Topologi Baru</a:t>
            </a:r>
            <a:endParaRPr/>
          </a:p>
        </p:txBody>
      </p:sp>
      <p:sp>
        <p:nvSpPr>
          <p:cNvPr id="676" name="Google Shape;676;p28"/>
          <p:cNvSpPr/>
          <p:nvPr/>
        </p:nvSpPr>
        <p:spPr>
          <a:xfrm>
            <a:off x="6629400" y="3706415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p28"/>
          <p:cNvSpPr txBox="1"/>
          <p:nvPr/>
        </p:nvSpPr>
        <p:spPr>
          <a:xfrm>
            <a:off x="6800850" y="3820715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Teknisi Jaringan Kabel</a:t>
            </a:r>
            <a:endParaRPr/>
          </a:p>
        </p:txBody>
      </p:sp>
      <p:sp>
        <p:nvSpPr>
          <p:cNvPr id="678" name="Google Shape;678;p28"/>
          <p:cNvSpPr/>
          <p:nvPr/>
        </p:nvSpPr>
        <p:spPr>
          <a:xfrm>
            <a:off x="6629400" y="4289524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28"/>
          <p:cNvSpPr txBox="1"/>
          <p:nvPr/>
        </p:nvSpPr>
        <p:spPr>
          <a:xfrm>
            <a:off x="6800850" y="4403824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B. Insinyur Jaringan Nirkabel</a:t>
            </a:r>
            <a:endParaRPr/>
          </a:p>
        </p:txBody>
      </p:sp>
      <p:sp>
        <p:nvSpPr>
          <p:cNvPr id="680" name="Google Shape;680;p28"/>
          <p:cNvSpPr/>
          <p:nvPr/>
        </p:nvSpPr>
        <p:spPr>
          <a:xfrm>
            <a:off x="6629400" y="4872632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1" name="Google Shape;681;p28"/>
          <p:cNvSpPr txBox="1"/>
          <p:nvPr/>
        </p:nvSpPr>
        <p:spPr>
          <a:xfrm>
            <a:off x="6800850" y="4986932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C. Insinyur Jaringan Cloud (Cloud Network Engineer)</a:t>
            </a:r>
            <a:endParaRPr/>
          </a:p>
        </p:txBody>
      </p:sp>
      <p:sp>
        <p:nvSpPr>
          <p:cNvPr id="682" name="Google Shape;682;p28"/>
          <p:cNvSpPr/>
          <p:nvPr/>
        </p:nvSpPr>
        <p:spPr>
          <a:xfrm>
            <a:off x="6629400" y="5455741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p28"/>
          <p:cNvSpPr txBox="1"/>
          <p:nvPr/>
        </p:nvSpPr>
        <p:spPr>
          <a:xfrm>
            <a:off x="6800850" y="5570041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Teknisi Pusat Data Utama</a:t>
            </a:r>
            <a:endParaRPr/>
          </a:p>
        </p:txBody>
      </p:sp>
      <p:sp>
        <p:nvSpPr>
          <p:cNvPr id="684" name="Google Shape;684;p28"/>
          <p:cNvSpPr/>
          <p:nvPr/>
        </p:nvSpPr>
        <p:spPr>
          <a:xfrm>
            <a:off x="914400" y="4184749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28"/>
          <p:cNvSpPr/>
          <p:nvPr/>
        </p:nvSpPr>
        <p:spPr>
          <a:xfrm>
            <a:off x="914400" y="4767857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p28"/>
          <p:cNvSpPr/>
          <p:nvPr/>
        </p:nvSpPr>
        <p:spPr>
          <a:xfrm>
            <a:off x="914400" y="5350966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28"/>
          <p:cNvSpPr/>
          <p:nvPr/>
        </p:nvSpPr>
        <p:spPr>
          <a:xfrm>
            <a:off x="914400" y="5934075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p28"/>
          <p:cNvSpPr/>
          <p:nvPr/>
        </p:nvSpPr>
        <p:spPr>
          <a:xfrm>
            <a:off x="6629400" y="4184749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28"/>
          <p:cNvSpPr/>
          <p:nvPr/>
        </p:nvSpPr>
        <p:spPr>
          <a:xfrm>
            <a:off x="6629400" y="4767857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28"/>
          <p:cNvSpPr/>
          <p:nvPr/>
        </p:nvSpPr>
        <p:spPr>
          <a:xfrm>
            <a:off x="6629400" y="5350966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28"/>
          <p:cNvSpPr/>
          <p:nvPr/>
        </p:nvSpPr>
        <p:spPr>
          <a:xfrm>
            <a:off x="6629400" y="5934075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2" name="Google Shape;692;p28"/>
          <p:cNvSpPr txBox="1"/>
          <p:nvPr/>
        </p:nvSpPr>
        <p:spPr>
          <a:xfrm>
            <a:off x="571500" y="942379"/>
            <a:ext cx="1160145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Bagian 14: Teknologi Modern</a:t>
            </a:r>
            <a:endParaRPr/>
          </a:p>
        </p:txBody>
      </p:sp>
      <p:sp>
        <p:nvSpPr>
          <p:cNvPr id="693" name="Google Shape;693;p28"/>
          <p:cNvSpPr/>
          <p:nvPr/>
        </p:nvSpPr>
        <p:spPr>
          <a:xfrm>
            <a:off x="571500" y="1685329"/>
            <a:ext cx="11049000" cy="28575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694" name="Google Shape;694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370641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95" name="Google Shape;695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428952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96" name="Google Shape;696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14400" y="487263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97" name="Google Shape;697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5455741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98" name="Google Shape;698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370641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99" name="Google Shape;699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428952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00" name="Google Shape;700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29400" y="487263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01" name="Google Shape;701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5455741"/>
            <a:ext cx="17145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706" name="Google Shape;706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494383"/>
            <a:ext cx="5334000" cy="49266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07" name="Google Shape;707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1494383"/>
            <a:ext cx="5334000" cy="4926657"/>
          </a:xfrm>
          <a:prstGeom prst="rect">
            <a:avLst/>
          </a:prstGeom>
          <a:noFill/>
          <a:ln>
            <a:noFill/>
          </a:ln>
        </p:spPr>
      </p:pic>
      <p:sp>
        <p:nvSpPr>
          <p:cNvPr id="708" name="Google Shape;708;p29"/>
          <p:cNvSpPr txBox="1"/>
          <p:nvPr/>
        </p:nvSpPr>
        <p:spPr>
          <a:xfrm>
            <a:off x="914400" y="1837283"/>
            <a:ext cx="488061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29. Dalam menulis resume yang unggul, daripada hanya sekadar menuliskan "tugas yang dilakukan", disarankan untuk lebih menekankan pada...</a:t>
            </a:r>
            <a:endParaRPr/>
          </a:p>
        </p:txBody>
      </p:sp>
      <p:sp>
        <p:nvSpPr>
          <p:cNvPr id="709" name="Google Shape;709;p29"/>
          <p:cNvSpPr txBox="1"/>
          <p:nvPr/>
        </p:nvSpPr>
        <p:spPr>
          <a:xfrm>
            <a:off x="6629400" y="1837283"/>
            <a:ext cx="4880610" cy="14667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30. Karena beban jaringan yang sangat kompleks dan kewajiban standar keamanan tingkat tinggi, industri manakah yang biasanya membayar teknisi jaringan lebih mahal?</a:t>
            </a:r>
            <a:endParaRPr/>
          </a:p>
        </p:txBody>
      </p:sp>
      <p:sp>
        <p:nvSpPr>
          <p:cNvPr id="710" name="Google Shape;710;p29"/>
          <p:cNvSpPr/>
          <p:nvPr/>
        </p:nvSpPr>
        <p:spPr>
          <a:xfrm>
            <a:off x="914400" y="3201144"/>
            <a:ext cx="4648200" cy="701129"/>
          </a:xfrm>
          <a:prstGeom prst="roundRect">
            <a:avLst>
              <a:gd fmla="val 10868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p29"/>
          <p:cNvSpPr txBox="1"/>
          <p:nvPr/>
        </p:nvSpPr>
        <p:spPr>
          <a:xfrm>
            <a:off x="1085850" y="3315444"/>
            <a:ext cx="4305300" cy="4725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Jumlah tim yang pernah dibantu membetulkan komputer</a:t>
            </a:r>
            <a:endParaRPr/>
          </a:p>
        </p:txBody>
      </p:sp>
      <p:sp>
        <p:nvSpPr>
          <p:cNvPr id="712" name="Google Shape;712;p29"/>
          <p:cNvSpPr/>
          <p:nvPr/>
        </p:nvSpPr>
        <p:spPr>
          <a:xfrm>
            <a:off x="914400" y="3997523"/>
            <a:ext cx="4648200" cy="701129"/>
          </a:xfrm>
          <a:prstGeom prst="roundRect">
            <a:avLst>
              <a:gd fmla="val 10868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29"/>
          <p:cNvSpPr txBox="1"/>
          <p:nvPr/>
        </p:nvSpPr>
        <p:spPr>
          <a:xfrm>
            <a:off x="1085850" y="4111823"/>
            <a:ext cx="4305300" cy="4725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B. Pengalaman kerja dengan hasil yang konkret dan terukur (Metrik)</a:t>
            </a:r>
            <a:endParaRPr/>
          </a:p>
        </p:txBody>
      </p:sp>
      <p:sp>
        <p:nvSpPr>
          <p:cNvPr id="714" name="Google Shape;714;p29"/>
          <p:cNvSpPr/>
          <p:nvPr/>
        </p:nvSpPr>
        <p:spPr>
          <a:xfrm>
            <a:off x="914400" y="4793902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29"/>
          <p:cNvSpPr txBox="1"/>
          <p:nvPr/>
        </p:nvSpPr>
        <p:spPr>
          <a:xfrm>
            <a:off x="1085850" y="4908202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C. Penjelasan teoretis panjang mengenai topologi LAN</a:t>
            </a:r>
            <a:endParaRPr/>
          </a:p>
        </p:txBody>
      </p:sp>
      <p:sp>
        <p:nvSpPr>
          <p:cNvPr id="716" name="Google Shape;716;p29"/>
          <p:cNvSpPr/>
          <p:nvPr/>
        </p:nvSpPr>
        <p:spPr>
          <a:xfrm>
            <a:off x="914400" y="5377011"/>
            <a:ext cx="4648200" cy="701129"/>
          </a:xfrm>
          <a:prstGeom prst="roundRect">
            <a:avLst>
              <a:gd fmla="val 10868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29"/>
          <p:cNvSpPr txBox="1"/>
          <p:nvPr/>
        </p:nvSpPr>
        <p:spPr>
          <a:xfrm>
            <a:off x="1085850" y="5491311"/>
            <a:ext cx="4305300" cy="4725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Kemampuan menggunakan perangkat lunak presentasi biasa</a:t>
            </a:r>
            <a:endParaRPr/>
          </a:p>
        </p:txBody>
      </p:sp>
      <p:sp>
        <p:nvSpPr>
          <p:cNvPr id="718" name="Google Shape;718;p29"/>
          <p:cNvSpPr/>
          <p:nvPr/>
        </p:nvSpPr>
        <p:spPr>
          <a:xfrm>
            <a:off x="6629400" y="3667720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p29"/>
          <p:cNvSpPr txBox="1"/>
          <p:nvPr/>
        </p:nvSpPr>
        <p:spPr>
          <a:xfrm>
            <a:off x="6800850" y="3782020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Industri manufaktur mekanis</a:t>
            </a:r>
            <a:endParaRPr/>
          </a:p>
        </p:txBody>
      </p:sp>
      <p:sp>
        <p:nvSpPr>
          <p:cNvPr id="720" name="Google Shape;720;p29"/>
          <p:cNvSpPr/>
          <p:nvPr/>
        </p:nvSpPr>
        <p:spPr>
          <a:xfrm>
            <a:off x="6629400" y="4250828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Google Shape;721;p29"/>
          <p:cNvSpPr txBox="1"/>
          <p:nvPr/>
        </p:nvSpPr>
        <p:spPr>
          <a:xfrm>
            <a:off x="6800850" y="4365128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B. Sektor pemerintah, telekomunikasi, dan keuangan</a:t>
            </a:r>
            <a:endParaRPr/>
          </a:p>
        </p:txBody>
      </p:sp>
      <p:sp>
        <p:nvSpPr>
          <p:cNvPr id="722" name="Google Shape;722;p29"/>
          <p:cNvSpPr/>
          <p:nvPr/>
        </p:nvSpPr>
        <p:spPr>
          <a:xfrm>
            <a:off x="6629400" y="4833937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3" name="Google Shape;723;p29"/>
          <p:cNvSpPr txBox="1"/>
          <p:nvPr/>
        </p:nvSpPr>
        <p:spPr>
          <a:xfrm>
            <a:off x="6800850" y="4948237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C. Lembaga pendidikan dan hiburan lokal</a:t>
            </a:r>
            <a:endParaRPr/>
          </a:p>
        </p:txBody>
      </p:sp>
      <p:sp>
        <p:nvSpPr>
          <p:cNvPr id="724" name="Google Shape;724;p29"/>
          <p:cNvSpPr/>
          <p:nvPr/>
        </p:nvSpPr>
        <p:spPr>
          <a:xfrm>
            <a:off x="6629400" y="5417046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5" name="Google Shape;725;p29"/>
          <p:cNvSpPr txBox="1"/>
          <p:nvPr/>
        </p:nvSpPr>
        <p:spPr>
          <a:xfrm>
            <a:off x="6800850" y="5531346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Usaha rintisan e-commerce skala kecil</a:t>
            </a:r>
            <a:endParaRPr/>
          </a:p>
        </p:txBody>
      </p:sp>
      <p:pic>
        <p:nvPicPr>
          <p:cNvPr descr="image.png" id="726" name="Google Shape;726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4400" y="3201144"/>
            <a:ext cx="17145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727" name="Google Shape;727;p29"/>
          <p:cNvSpPr/>
          <p:nvPr/>
        </p:nvSpPr>
        <p:spPr>
          <a:xfrm>
            <a:off x="914400" y="3892748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29"/>
          <p:cNvSpPr/>
          <p:nvPr/>
        </p:nvSpPr>
        <p:spPr>
          <a:xfrm>
            <a:off x="914400" y="4689127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9" name="Google Shape;729;p29"/>
          <p:cNvSpPr/>
          <p:nvPr/>
        </p:nvSpPr>
        <p:spPr>
          <a:xfrm>
            <a:off x="914400" y="5272236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0" name="Google Shape;730;p29"/>
          <p:cNvSpPr/>
          <p:nvPr/>
        </p:nvSpPr>
        <p:spPr>
          <a:xfrm>
            <a:off x="914400" y="6068615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1" name="Google Shape;731;p29"/>
          <p:cNvSpPr/>
          <p:nvPr/>
        </p:nvSpPr>
        <p:spPr>
          <a:xfrm>
            <a:off x="6629400" y="4729162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Google Shape;732;p29"/>
          <p:cNvSpPr/>
          <p:nvPr/>
        </p:nvSpPr>
        <p:spPr>
          <a:xfrm>
            <a:off x="6629400" y="5312271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3" name="Google Shape;733;p29"/>
          <p:cNvSpPr/>
          <p:nvPr/>
        </p:nvSpPr>
        <p:spPr>
          <a:xfrm>
            <a:off x="6629400" y="5895379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4" name="Google Shape;734;p29"/>
          <p:cNvSpPr txBox="1"/>
          <p:nvPr/>
        </p:nvSpPr>
        <p:spPr>
          <a:xfrm>
            <a:off x="571500" y="437108"/>
            <a:ext cx="1160145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Bagian 15: Optimasi Profesional</a:t>
            </a:r>
            <a:endParaRPr/>
          </a:p>
        </p:txBody>
      </p:sp>
      <p:sp>
        <p:nvSpPr>
          <p:cNvPr id="735" name="Google Shape;735;p29"/>
          <p:cNvSpPr/>
          <p:nvPr/>
        </p:nvSpPr>
        <p:spPr>
          <a:xfrm>
            <a:off x="571500" y="1180058"/>
            <a:ext cx="11049000" cy="28575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736" name="Google Shape;736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3997523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37" name="Google Shape;737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4400" y="479390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38" name="Google Shape;738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4400" y="5377011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39" name="Google Shape;739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29400" y="3667720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40" name="Google Shape;740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4250828"/>
            <a:ext cx="17145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741" name="Google Shape;741;p29"/>
          <p:cNvSpPr/>
          <p:nvPr/>
        </p:nvSpPr>
        <p:spPr>
          <a:xfrm>
            <a:off x="6629400" y="4146053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742" name="Google Shape;742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29400" y="4833937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43" name="Google Shape;743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29400" y="5417046"/>
            <a:ext cx="17145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0" name="Google Shape;9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2292994"/>
            <a:ext cx="5334000" cy="39935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1" name="Google Shape;91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2292994"/>
            <a:ext cx="5334000" cy="39935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2" name="Google Shape;92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19750" y="-857250"/>
            <a:ext cx="3810000" cy="664219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 txBox="1"/>
          <p:nvPr/>
        </p:nvSpPr>
        <p:spPr>
          <a:xfrm>
            <a:off x="914400" y="2635894"/>
            <a:ext cx="4880610" cy="880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1. Apa peran utama alat seperti Wireshark dan SolarWinds bagi seorang insinyur jaringan?</a:t>
            </a:r>
            <a:endParaRPr/>
          </a:p>
        </p:txBody>
      </p:sp>
      <p:sp>
        <p:nvSpPr>
          <p:cNvPr id="94" name="Google Shape;94;p14"/>
          <p:cNvSpPr txBox="1"/>
          <p:nvPr/>
        </p:nvSpPr>
        <p:spPr>
          <a:xfrm>
            <a:off x="6629400" y="2635894"/>
            <a:ext cx="4880610" cy="880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2. Protokol routing manakah yang secara spesifik diwajibkan untuk dikuasai menurut standar deskripsi pekerjaan?</a:t>
            </a:r>
            <a:endParaRPr/>
          </a:p>
        </p:txBody>
      </p:sp>
      <p:sp>
        <p:nvSpPr>
          <p:cNvPr id="95" name="Google Shape;95;p14"/>
          <p:cNvSpPr/>
          <p:nvPr/>
        </p:nvSpPr>
        <p:spPr>
          <a:xfrm>
            <a:off x="914400" y="3706415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4"/>
          <p:cNvSpPr txBox="1"/>
          <p:nvPr/>
        </p:nvSpPr>
        <p:spPr>
          <a:xfrm>
            <a:off x="1085850" y="3820715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Mengamankan koneksi VPN secara otomatis</a:t>
            </a:r>
            <a:endParaRPr/>
          </a:p>
        </p:txBody>
      </p:sp>
      <p:sp>
        <p:nvSpPr>
          <p:cNvPr id="97" name="Google Shape;97;p14"/>
          <p:cNvSpPr/>
          <p:nvPr/>
        </p:nvSpPr>
        <p:spPr>
          <a:xfrm>
            <a:off x="914400" y="4289524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/>
          <p:nvPr/>
        </p:nvSpPr>
        <p:spPr>
          <a:xfrm>
            <a:off x="1085850" y="4403824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B. Memantau lalu lintas dan kinerja jaringan</a:t>
            </a:r>
            <a:endParaRPr/>
          </a:p>
        </p:txBody>
      </p:sp>
      <p:sp>
        <p:nvSpPr>
          <p:cNvPr id="99" name="Google Shape;99;p14"/>
          <p:cNvSpPr/>
          <p:nvPr/>
        </p:nvSpPr>
        <p:spPr>
          <a:xfrm>
            <a:off x="914400" y="4872632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4"/>
          <p:cNvSpPr txBox="1"/>
          <p:nvPr/>
        </p:nvSpPr>
        <p:spPr>
          <a:xfrm>
            <a:off x="1085850" y="4986932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C. Mengkonfigurasi lingkungan cloud publik</a:t>
            </a:r>
            <a:endParaRPr/>
          </a:p>
        </p:txBody>
      </p:sp>
      <p:sp>
        <p:nvSpPr>
          <p:cNvPr id="101" name="Google Shape;101;p14"/>
          <p:cNvSpPr/>
          <p:nvPr/>
        </p:nvSpPr>
        <p:spPr>
          <a:xfrm>
            <a:off x="914400" y="5455741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4"/>
          <p:cNvSpPr txBox="1"/>
          <p:nvPr/>
        </p:nvSpPr>
        <p:spPr>
          <a:xfrm>
            <a:off x="1085850" y="5570041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Menulis dokumentasi topologi jaringan</a:t>
            </a:r>
            <a:endParaRPr/>
          </a:p>
        </p:txBody>
      </p:sp>
      <p:sp>
        <p:nvSpPr>
          <p:cNvPr id="103" name="Google Shape;103;p14"/>
          <p:cNvSpPr/>
          <p:nvPr/>
        </p:nvSpPr>
        <p:spPr>
          <a:xfrm>
            <a:off x="6629400" y="3706415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4"/>
          <p:cNvSpPr txBox="1"/>
          <p:nvPr/>
        </p:nvSpPr>
        <p:spPr>
          <a:xfrm>
            <a:off x="6800850" y="3820715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HTTP dan FTP</a:t>
            </a:r>
            <a:endParaRPr/>
          </a:p>
        </p:txBody>
      </p:sp>
      <p:sp>
        <p:nvSpPr>
          <p:cNvPr id="105" name="Google Shape;105;p14"/>
          <p:cNvSpPr/>
          <p:nvPr/>
        </p:nvSpPr>
        <p:spPr>
          <a:xfrm>
            <a:off x="6629400" y="4289524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4"/>
          <p:cNvSpPr txBox="1"/>
          <p:nvPr/>
        </p:nvSpPr>
        <p:spPr>
          <a:xfrm>
            <a:off x="6800850" y="4403824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B. OSPF dan BGP</a:t>
            </a:r>
            <a:endParaRPr/>
          </a:p>
        </p:txBody>
      </p:sp>
      <p:sp>
        <p:nvSpPr>
          <p:cNvPr id="107" name="Google Shape;107;p14"/>
          <p:cNvSpPr/>
          <p:nvPr/>
        </p:nvSpPr>
        <p:spPr>
          <a:xfrm>
            <a:off x="6629400" y="4872632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4"/>
          <p:cNvSpPr txBox="1"/>
          <p:nvPr/>
        </p:nvSpPr>
        <p:spPr>
          <a:xfrm>
            <a:off x="6800850" y="4986932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C. SMTP dan POP3</a:t>
            </a:r>
            <a:endParaRPr/>
          </a:p>
        </p:txBody>
      </p:sp>
      <p:sp>
        <p:nvSpPr>
          <p:cNvPr id="109" name="Google Shape;109;p14"/>
          <p:cNvSpPr/>
          <p:nvPr/>
        </p:nvSpPr>
        <p:spPr>
          <a:xfrm>
            <a:off x="6629400" y="5455741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4"/>
          <p:cNvSpPr txBox="1"/>
          <p:nvPr/>
        </p:nvSpPr>
        <p:spPr>
          <a:xfrm>
            <a:off x="6800850" y="5570041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SSH dan Telnet</a:t>
            </a:r>
            <a:endParaRPr/>
          </a:p>
        </p:txBody>
      </p:sp>
      <p:sp>
        <p:nvSpPr>
          <p:cNvPr id="111" name="Google Shape;111;p14"/>
          <p:cNvSpPr/>
          <p:nvPr/>
        </p:nvSpPr>
        <p:spPr>
          <a:xfrm>
            <a:off x="914400" y="4184749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4"/>
          <p:cNvSpPr/>
          <p:nvPr/>
        </p:nvSpPr>
        <p:spPr>
          <a:xfrm>
            <a:off x="914400" y="4767857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4"/>
          <p:cNvSpPr/>
          <p:nvPr/>
        </p:nvSpPr>
        <p:spPr>
          <a:xfrm>
            <a:off x="914400" y="5350966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4"/>
          <p:cNvSpPr/>
          <p:nvPr/>
        </p:nvSpPr>
        <p:spPr>
          <a:xfrm>
            <a:off x="914400" y="5934075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4"/>
          <p:cNvSpPr/>
          <p:nvPr/>
        </p:nvSpPr>
        <p:spPr>
          <a:xfrm>
            <a:off x="6629400" y="4184749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4"/>
          <p:cNvSpPr/>
          <p:nvPr/>
        </p:nvSpPr>
        <p:spPr>
          <a:xfrm>
            <a:off x="6629400" y="4767857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4"/>
          <p:cNvSpPr/>
          <p:nvPr/>
        </p:nvSpPr>
        <p:spPr>
          <a:xfrm>
            <a:off x="6629400" y="5350966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4"/>
          <p:cNvSpPr/>
          <p:nvPr/>
        </p:nvSpPr>
        <p:spPr>
          <a:xfrm>
            <a:off x="6629400" y="5934075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4"/>
          <p:cNvSpPr txBox="1"/>
          <p:nvPr/>
        </p:nvSpPr>
        <p:spPr>
          <a:xfrm>
            <a:off x="571500" y="1235719"/>
            <a:ext cx="1160145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Bagian 1: Alat &amp; Protokol Jaringan</a:t>
            </a:r>
            <a:endParaRPr/>
          </a:p>
        </p:txBody>
      </p:sp>
      <p:sp>
        <p:nvSpPr>
          <p:cNvPr id="120" name="Google Shape;120;p14"/>
          <p:cNvSpPr/>
          <p:nvPr/>
        </p:nvSpPr>
        <p:spPr>
          <a:xfrm>
            <a:off x="571500" y="1978669"/>
            <a:ext cx="11049000" cy="28575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21" name="Google Shape;121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370641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2" name="Google Shape;122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14400" y="428952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3" name="Google Shape;123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487263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4" name="Google Shape;124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5455741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5" name="Google Shape;125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370641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6" name="Google Shape;126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29400" y="428952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7" name="Google Shape;127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487263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8" name="Google Shape;128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5455741"/>
            <a:ext cx="17145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3" name="Google Shape;13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999654"/>
            <a:ext cx="5334000" cy="42868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4" name="Google Shape;13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1999654"/>
            <a:ext cx="5334000" cy="42868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5" name="Google Shape;135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86000" y="2476500"/>
            <a:ext cx="5715000" cy="370879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5"/>
          <p:cNvSpPr txBox="1"/>
          <p:nvPr/>
        </p:nvSpPr>
        <p:spPr>
          <a:xfrm>
            <a:off x="914400" y="2342554"/>
            <a:ext cx="488061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3. Sertifikasi manakah yang berfokus pada netralitas vendor dengan penekanan kuat pada dasar-dasar jaringan?</a:t>
            </a:r>
            <a:endParaRPr/>
          </a:p>
        </p:txBody>
      </p:sp>
      <p:sp>
        <p:nvSpPr>
          <p:cNvPr id="137" name="Google Shape;137;p15"/>
          <p:cNvSpPr txBox="1"/>
          <p:nvPr/>
        </p:nvSpPr>
        <p:spPr>
          <a:xfrm>
            <a:off x="6629400" y="2342554"/>
            <a:ext cx="488061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4. Peran manakah yang bertanggung jawab merancang WAN yang ditentukan perangkat lunak untuk konektivitas kantor cabang?</a:t>
            </a:r>
            <a:endParaRPr/>
          </a:p>
        </p:txBody>
      </p:sp>
      <p:sp>
        <p:nvSpPr>
          <p:cNvPr id="138" name="Google Shape;138;p15"/>
          <p:cNvSpPr/>
          <p:nvPr/>
        </p:nvSpPr>
        <p:spPr>
          <a:xfrm>
            <a:off x="914400" y="3706415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5"/>
          <p:cNvSpPr txBox="1"/>
          <p:nvPr/>
        </p:nvSpPr>
        <p:spPr>
          <a:xfrm>
            <a:off x="1085850" y="3820715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CCNA (Cisco Certified Network Associate)</a:t>
            </a:r>
            <a:endParaRPr/>
          </a:p>
        </p:txBody>
      </p:sp>
      <p:sp>
        <p:nvSpPr>
          <p:cNvPr id="140" name="Google Shape;140;p15"/>
          <p:cNvSpPr/>
          <p:nvPr/>
        </p:nvSpPr>
        <p:spPr>
          <a:xfrm>
            <a:off x="914400" y="4289524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5"/>
          <p:cNvSpPr txBox="1"/>
          <p:nvPr/>
        </p:nvSpPr>
        <p:spPr>
          <a:xfrm>
            <a:off x="1085850" y="4403824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B. CCNP (Cisco Certified Network Professional)</a:t>
            </a:r>
            <a:endParaRPr/>
          </a:p>
        </p:txBody>
      </p:sp>
      <p:sp>
        <p:nvSpPr>
          <p:cNvPr id="142" name="Google Shape;142;p15"/>
          <p:cNvSpPr/>
          <p:nvPr/>
        </p:nvSpPr>
        <p:spPr>
          <a:xfrm>
            <a:off x="914400" y="4872632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5"/>
          <p:cNvSpPr txBox="1"/>
          <p:nvPr/>
        </p:nvSpPr>
        <p:spPr>
          <a:xfrm>
            <a:off x="1085850" y="4986932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C. CompTIA Network+</a:t>
            </a:r>
            <a:endParaRPr/>
          </a:p>
        </p:txBody>
      </p:sp>
      <p:sp>
        <p:nvSpPr>
          <p:cNvPr id="144" name="Google Shape;144;p15"/>
          <p:cNvSpPr/>
          <p:nvPr/>
        </p:nvSpPr>
        <p:spPr>
          <a:xfrm>
            <a:off x="914400" y="5455741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5"/>
          <p:cNvSpPr txBox="1"/>
          <p:nvPr/>
        </p:nvSpPr>
        <p:spPr>
          <a:xfrm>
            <a:off x="1085850" y="5570041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PCNSE (Palo Alto Networks)</a:t>
            </a:r>
            <a:endParaRPr/>
          </a:p>
        </p:txBody>
      </p:sp>
      <p:sp>
        <p:nvSpPr>
          <p:cNvPr id="146" name="Google Shape;146;p15"/>
          <p:cNvSpPr/>
          <p:nvPr/>
        </p:nvSpPr>
        <p:spPr>
          <a:xfrm>
            <a:off x="6629400" y="3706415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5"/>
          <p:cNvSpPr txBox="1"/>
          <p:nvPr/>
        </p:nvSpPr>
        <p:spPr>
          <a:xfrm>
            <a:off x="6800850" y="3820715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Insinyur VoIP</a:t>
            </a:r>
            <a:endParaRPr/>
          </a:p>
        </p:txBody>
      </p:sp>
      <p:sp>
        <p:nvSpPr>
          <p:cNvPr id="148" name="Google Shape;148;p15"/>
          <p:cNvSpPr/>
          <p:nvPr/>
        </p:nvSpPr>
        <p:spPr>
          <a:xfrm>
            <a:off x="6629400" y="4289524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5"/>
          <p:cNvSpPr txBox="1"/>
          <p:nvPr/>
        </p:nvSpPr>
        <p:spPr>
          <a:xfrm>
            <a:off x="6800850" y="4403824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B. Insinyur SD-WAN</a:t>
            </a:r>
            <a:endParaRPr/>
          </a:p>
        </p:txBody>
      </p:sp>
      <p:sp>
        <p:nvSpPr>
          <p:cNvPr id="150" name="Google Shape;150;p15"/>
          <p:cNvSpPr/>
          <p:nvPr/>
        </p:nvSpPr>
        <p:spPr>
          <a:xfrm>
            <a:off x="6629400" y="4872632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5"/>
          <p:cNvSpPr txBox="1"/>
          <p:nvPr/>
        </p:nvSpPr>
        <p:spPr>
          <a:xfrm>
            <a:off x="6800850" y="4986932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C. Administrator Jaringan Dasar</a:t>
            </a:r>
            <a:endParaRPr/>
          </a:p>
        </p:txBody>
      </p:sp>
      <p:sp>
        <p:nvSpPr>
          <p:cNvPr id="152" name="Google Shape;152;p15"/>
          <p:cNvSpPr/>
          <p:nvPr/>
        </p:nvSpPr>
        <p:spPr>
          <a:xfrm>
            <a:off x="6629400" y="5455741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5"/>
          <p:cNvSpPr txBox="1"/>
          <p:nvPr/>
        </p:nvSpPr>
        <p:spPr>
          <a:xfrm>
            <a:off x="6800850" y="5570041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Insinyur Jaringan Pusat Data</a:t>
            </a:r>
            <a:endParaRPr/>
          </a:p>
        </p:txBody>
      </p:sp>
      <p:sp>
        <p:nvSpPr>
          <p:cNvPr id="154" name="Google Shape;154;p15"/>
          <p:cNvSpPr/>
          <p:nvPr/>
        </p:nvSpPr>
        <p:spPr>
          <a:xfrm>
            <a:off x="914400" y="4184749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5"/>
          <p:cNvSpPr/>
          <p:nvPr/>
        </p:nvSpPr>
        <p:spPr>
          <a:xfrm>
            <a:off x="914400" y="4767857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5"/>
          <p:cNvSpPr/>
          <p:nvPr/>
        </p:nvSpPr>
        <p:spPr>
          <a:xfrm>
            <a:off x="914400" y="5350966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5"/>
          <p:cNvSpPr/>
          <p:nvPr/>
        </p:nvSpPr>
        <p:spPr>
          <a:xfrm>
            <a:off x="914400" y="5934075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5"/>
          <p:cNvSpPr/>
          <p:nvPr/>
        </p:nvSpPr>
        <p:spPr>
          <a:xfrm>
            <a:off x="6629400" y="4184749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5"/>
          <p:cNvSpPr/>
          <p:nvPr/>
        </p:nvSpPr>
        <p:spPr>
          <a:xfrm>
            <a:off x="6629400" y="4767857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5"/>
          <p:cNvSpPr/>
          <p:nvPr/>
        </p:nvSpPr>
        <p:spPr>
          <a:xfrm>
            <a:off x="6629400" y="5350966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5"/>
          <p:cNvSpPr/>
          <p:nvPr/>
        </p:nvSpPr>
        <p:spPr>
          <a:xfrm>
            <a:off x="6629400" y="5934075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5"/>
          <p:cNvSpPr txBox="1"/>
          <p:nvPr/>
        </p:nvSpPr>
        <p:spPr>
          <a:xfrm>
            <a:off x="571500" y="942379"/>
            <a:ext cx="1160145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Bagian 2: Sertifikasi &amp; Spesialisasi</a:t>
            </a:r>
            <a:endParaRPr/>
          </a:p>
        </p:txBody>
      </p:sp>
      <p:sp>
        <p:nvSpPr>
          <p:cNvPr id="163" name="Google Shape;163;p15"/>
          <p:cNvSpPr/>
          <p:nvPr/>
        </p:nvSpPr>
        <p:spPr>
          <a:xfrm>
            <a:off x="571500" y="1685329"/>
            <a:ext cx="11049000" cy="28575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64" name="Google Shape;164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370641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5" name="Google Shape;165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428952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6" name="Google Shape;166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14400" y="487263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7" name="Google Shape;167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5455741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8" name="Google Shape;168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370641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9" name="Google Shape;169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29400" y="428952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0" name="Google Shape;170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487263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1" name="Google Shape;171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5455741"/>
            <a:ext cx="17145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6" name="Google Shape;17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786383"/>
            <a:ext cx="5334000" cy="45001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7" name="Google Shape;17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1786383"/>
            <a:ext cx="5334000" cy="45001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8" name="Google Shape;178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19750" y="-857250"/>
            <a:ext cx="3810000" cy="157608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16"/>
          <p:cNvSpPr txBox="1"/>
          <p:nvPr/>
        </p:nvSpPr>
        <p:spPr>
          <a:xfrm>
            <a:off x="914400" y="2129283"/>
            <a:ext cx="488061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5. Untuk mencapai jaringan berkinerja tinggi di pusat data, seorang Insinyur Pusat Data umumnya bertanggung jawab atas...</a:t>
            </a:r>
            <a:endParaRPr/>
          </a:p>
        </p:txBody>
      </p:sp>
      <p:sp>
        <p:nvSpPr>
          <p:cNvPr id="180" name="Google Shape;180;p16"/>
          <p:cNvSpPr txBox="1"/>
          <p:nvPr/>
        </p:nvSpPr>
        <p:spPr>
          <a:xfrm>
            <a:off x="6629400" y="2129283"/>
            <a:ext cx="4880610" cy="880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6. Apa tujuan utama penerapan konfigurasi ketersediaan tinggi (HA) dan prosedur failover dalam desain jaringan?</a:t>
            </a:r>
            <a:endParaRPr/>
          </a:p>
        </p:txBody>
      </p:sp>
      <p:sp>
        <p:nvSpPr>
          <p:cNvPr id="181" name="Google Shape;181;p16"/>
          <p:cNvSpPr/>
          <p:nvPr/>
        </p:nvSpPr>
        <p:spPr>
          <a:xfrm>
            <a:off x="914400" y="3493144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6"/>
          <p:cNvSpPr txBox="1"/>
          <p:nvPr/>
        </p:nvSpPr>
        <p:spPr>
          <a:xfrm>
            <a:off x="1085850" y="3607444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Konfigurasi WLAN dan Access Point</a:t>
            </a:r>
            <a:endParaRPr/>
          </a:p>
        </p:txBody>
      </p:sp>
      <p:sp>
        <p:nvSpPr>
          <p:cNvPr id="183" name="Google Shape;183;p16"/>
          <p:cNvSpPr/>
          <p:nvPr/>
        </p:nvSpPr>
        <p:spPr>
          <a:xfrm>
            <a:off x="914400" y="4076253"/>
            <a:ext cx="4648200" cy="701129"/>
          </a:xfrm>
          <a:prstGeom prst="roundRect">
            <a:avLst>
              <a:gd fmla="val 10868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6"/>
          <p:cNvSpPr txBox="1"/>
          <p:nvPr/>
        </p:nvSpPr>
        <p:spPr>
          <a:xfrm>
            <a:off x="1085850" y="4190553"/>
            <a:ext cx="4305300" cy="4725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B. Penyeimbang beban (load balancer) &amp; koneksi serat optik</a:t>
            </a:r>
            <a:endParaRPr/>
          </a:p>
        </p:txBody>
      </p:sp>
      <p:sp>
        <p:nvSpPr>
          <p:cNvPr id="185" name="Google Shape;185;p16"/>
          <p:cNvSpPr/>
          <p:nvPr/>
        </p:nvSpPr>
        <p:spPr>
          <a:xfrm>
            <a:off x="914400" y="4872632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6"/>
          <p:cNvSpPr txBox="1"/>
          <p:nvPr/>
        </p:nvSpPr>
        <p:spPr>
          <a:xfrm>
            <a:off x="1085850" y="4986932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C. Pembuatan VPN hibrida jarak jauh</a:t>
            </a:r>
            <a:endParaRPr/>
          </a:p>
        </p:txBody>
      </p:sp>
      <p:sp>
        <p:nvSpPr>
          <p:cNvPr id="187" name="Google Shape;187;p16"/>
          <p:cNvSpPr/>
          <p:nvPr/>
        </p:nvSpPr>
        <p:spPr>
          <a:xfrm>
            <a:off x="914400" y="5455741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6"/>
          <p:cNvSpPr txBox="1"/>
          <p:nvPr/>
        </p:nvSpPr>
        <p:spPr>
          <a:xfrm>
            <a:off x="1085850" y="5570041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Audit kode perangkat lunak DevOps</a:t>
            </a:r>
            <a:endParaRPr/>
          </a:p>
        </p:txBody>
      </p:sp>
      <p:sp>
        <p:nvSpPr>
          <p:cNvPr id="189" name="Google Shape;189;p16"/>
          <p:cNvSpPr/>
          <p:nvPr/>
        </p:nvSpPr>
        <p:spPr>
          <a:xfrm>
            <a:off x="6629400" y="3346400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6"/>
          <p:cNvSpPr txBox="1"/>
          <p:nvPr/>
        </p:nvSpPr>
        <p:spPr>
          <a:xfrm>
            <a:off x="6800850" y="3460700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Meningkatkan latensi secara signifikan</a:t>
            </a:r>
            <a:endParaRPr/>
          </a:p>
        </p:txBody>
      </p:sp>
      <p:sp>
        <p:nvSpPr>
          <p:cNvPr id="191" name="Google Shape;191;p16"/>
          <p:cNvSpPr/>
          <p:nvPr/>
        </p:nvSpPr>
        <p:spPr>
          <a:xfrm>
            <a:off x="6629400" y="3929508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6"/>
          <p:cNvSpPr txBox="1"/>
          <p:nvPr/>
        </p:nvSpPr>
        <p:spPr>
          <a:xfrm>
            <a:off x="6800850" y="4043808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B. Meminimalisir biaya perangkat keras perusahaan</a:t>
            </a:r>
            <a:endParaRPr/>
          </a:p>
        </p:txBody>
      </p:sp>
      <p:sp>
        <p:nvSpPr>
          <p:cNvPr id="193" name="Google Shape;193;p16"/>
          <p:cNvSpPr/>
          <p:nvPr/>
        </p:nvSpPr>
        <p:spPr>
          <a:xfrm>
            <a:off x="6629400" y="4512617"/>
            <a:ext cx="4648200" cy="701129"/>
          </a:xfrm>
          <a:prstGeom prst="roundRect">
            <a:avLst>
              <a:gd fmla="val 10868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6"/>
          <p:cNvSpPr txBox="1"/>
          <p:nvPr/>
        </p:nvSpPr>
        <p:spPr>
          <a:xfrm>
            <a:off x="6800850" y="4626917"/>
            <a:ext cx="4305300" cy="4725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C. Membuat rencana redundansi dan mencegah waktu henti</a:t>
            </a:r>
            <a:endParaRPr/>
          </a:p>
        </p:txBody>
      </p:sp>
      <p:sp>
        <p:nvSpPr>
          <p:cNvPr id="195" name="Google Shape;195;p16"/>
          <p:cNvSpPr/>
          <p:nvPr/>
        </p:nvSpPr>
        <p:spPr>
          <a:xfrm>
            <a:off x="6629400" y="5308996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6"/>
          <p:cNvSpPr txBox="1"/>
          <p:nvPr/>
        </p:nvSpPr>
        <p:spPr>
          <a:xfrm>
            <a:off x="6800850" y="5423296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Mengenkripsi data pengguna akhir secara otomatis</a:t>
            </a:r>
            <a:endParaRPr/>
          </a:p>
        </p:txBody>
      </p:sp>
      <p:sp>
        <p:nvSpPr>
          <p:cNvPr id="197" name="Google Shape;197;p16"/>
          <p:cNvSpPr/>
          <p:nvPr/>
        </p:nvSpPr>
        <p:spPr>
          <a:xfrm>
            <a:off x="914400" y="3971478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6"/>
          <p:cNvSpPr/>
          <p:nvPr/>
        </p:nvSpPr>
        <p:spPr>
          <a:xfrm>
            <a:off x="914400" y="4767857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6"/>
          <p:cNvSpPr/>
          <p:nvPr/>
        </p:nvSpPr>
        <p:spPr>
          <a:xfrm>
            <a:off x="914400" y="5350966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6"/>
          <p:cNvSpPr/>
          <p:nvPr/>
        </p:nvSpPr>
        <p:spPr>
          <a:xfrm>
            <a:off x="914400" y="5934075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6"/>
          <p:cNvSpPr/>
          <p:nvPr/>
        </p:nvSpPr>
        <p:spPr>
          <a:xfrm>
            <a:off x="6629400" y="3824733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6"/>
          <p:cNvSpPr/>
          <p:nvPr/>
        </p:nvSpPr>
        <p:spPr>
          <a:xfrm>
            <a:off x="6629400" y="4407842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6"/>
          <p:cNvSpPr/>
          <p:nvPr/>
        </p:nvSpPr>
        <p:spPr>
          <a:xfrm>
            <a:off x="6629400" y="5204221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6"/>
          <p:cNvSpPr/>
          <p:nvPr/>
        </p:nvSpPr>
        <p:spPr>
          <a:xfrm>
            <a:off x="6629400" y="5787330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6"/>
          <p:cNvSpPr txBox="1"/>
          <p:nvPr/>
        </p:nvSpPr>
        <p:spPr>
          <a:xfrm>
            <a:off x="571500" y="729108"/>
            <a:ext cx="1160145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Bagian 3: Infrastruktur Inti</a:t>
            </a:r>
            <a:endParaRPr/>
          </a:p>
        </p:txBody>
      </p:sp>
      <p:sp>
        <p:nvSpPr>
          <p:cNvPr id="206" name="Google Shape;206;p16"/>
          <p:cNvSpPr/>
          <p:nvPr/>
        </p:nvSpPr>
        <p:spPr>
          <a:xfrm>
            <a:off x="571500" y="1472058"/>
            <a:ext cx="11049000" cy="28575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07" name="Google Shape;207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349314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8" name="Google Shape;208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14400" y="4076253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9" name="Google Shape;209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487263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0" name="Google Shape;210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5455741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1" name="Google Shape;211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3346400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2" name="Google Shape;212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3929508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3" name="Google Shape;213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29400" y="4512617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4" name="Google Shape;214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5308996"/>
            <a:ext cx="17145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9" name="Google Shape;21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866453"/>
            <a:ext cx="5334000" cy="44200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0" name="Google Shape;220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1866453"/>
            <a:ext cx="5334000" cy="44200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1" name="Google Shape;221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86000" y="2476500"/>
            <a:ext cx="5715000" cy="237678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17"/>
          <p:cNvSpPr txBox="1"/>
          <p:nvPr/>
        </p:nvSpPr>
        <p:spPr>
          <a:xfrm>
            <a:off x="914400" y="2209353"/>
            <a:ext cx="4880610" cy="880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7. Protokol enkripsi apa yang disarankan untuk memastikan transfer data yang aman antar jaringan?</a:t>
            </a:r>
            <a:endParaRPr/>
          </a:p>
        </p:txBody>
      </p:sp>
      <p:sp>
        <p:nvSpPr>
          <p:cNvPr id="223" name="Google Shape;223;p17"/>
          <p:cNvSpPr txBox="1"/>
          <p:nvPr/>
        </p:nvSpPr>
        <p:spPr>
          <a:xfrm>
            <a:off x="6629400" y="2209353"/>
            <a:ext cx="4880610" cy="880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8. Mengapa dokumentasi jaringan yang lengkap dianggap sangat penting, selain hanya sebagai referensi konfigurasi?</a:t>
            </a:r>
            <a:endParaRPr/>
          </a:p>
        </p:txBody>
      </p:sp>
      <p:sp>
        <p:nvSpPr>
          <p:cNvPr id="224" name="Google Shape;224;p17"/>
          <p:cNvSpPr/>
          <p:nvPr/>
        </p:nvSpPr>
        <p:spPr>
          <a:xfrm>
            <a:off x="914400" y="3493144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7"/>
          <p:cNvSpPr txBox="1"/>
          <p:nvPr/>
        </p:nvSpPr>
        <p:spPr>
          <a:xfrm>
            <a:off x="1085850" y="3607444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WEP dan WPA</a:t>
            </a:r>
            <a:endParaRPr/>
          </a:p>
        </p:txBody>
      </p:sp>
      <p:sp>
        <p:nvSpPr>
          <p:cNvPr id="226" name="Google Shape;226;p17"/>
          <p:cNvSpPr/>
          <p:nvPr/>
        </p:nvSpPr>
        <p:spPr>
          <a:xfrm>
            <a:off x="914400" y="4076253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7"/>
          <p:cNvSpPr txBox="1"/>
          <p:nvPr/>
        </p:nvSpPr>
        <p:spPr>
          <a:xfrm>
            <a:off x="1085850" y="4190553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B. IPsec atau SSL/TLS</a:t>
            </a:r>
            <a:endParaRPr/>
          </a:p>
        </p:txBody>
      </p:sp>
      <p:sp>
        <p:nvSpPr>
          <p:cNvPr id="228" name="Google Shape;228;p17"/>
          <p:cNvSpPr/>
          <p:nvPr/>
        </p:nvSpPr>
        <p:spPr>
          <a:xfrm>
            <a:off x="914400" y="4659362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7"/>
          <p:cNvSpPr txBox="1"/>
          <p:nvPr/>
        </p:nvSpPr>
        <p:spPr>
          <a:xfrm>
            <a:off x="1085850" y="4773662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C. HTTP dan TCP</a:t>
            </a:r>
            <a:endParaRPr/>
          </a:p>
        </p:txBody>
      </p:sp>
      <p:sp>
        <p:nvSpPr>
          <p:cNvPr id="230" name="Google Shape;230;p17"/>
          <p:cNvSpPr/>
          <p:nvPr/>
        </p:nvSpPr>
        <p:spPr>
          <a:xfrm>
            <a:off x="914400" y="5242470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7"/>
          <p:cNvSpPr txBox="1"/>
          <p:nvPr/>
        </p:nvSpPr>
        <p:spPr>
          <a:xfrm>
            <a:off x="1085850" y="5356770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UDP dan ICMP</a:t>
            </a:r>
            <a:endParaRPr/>
          </a:p>
        </p:txBody>
      </p:sp>
      <p:sp>
        <p:nvSpPr>
          <p:cNvPr id="232" name="Google Shape;232;p17"/>
          <p:cNvSpPr/>
          <p:nvPr/>
        </p:nvSpPr>
        <p:spPr>
          <a:xfrm>
            <a:off x="6629400" y="3279874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7"/>
          <p:cNvSpPr txBox="1"/>
          <p:nvPr/>
        </p:nvSpPr>
        <p:spPr>
          <a:xfrm>
            <a:off x="6800850" y="3394174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Untuk merancang topologi baru secara otomatis</a:t>
            </a:r>
            <a:endParaRPr/>
          </a:p>
        </p:txBody>
      </p:sp>
      <p:sp>
        <p:nvSpPr>
          <p:cNvPr id="234" name="Google Shape;234;p17"/>
          <p:cNvSpPr/>
          <p:nvPr/>
        </p:nvSpPr>
        <p:spPr>
          <a:xfrm>
            <a:off x="6629400" y="3862982"/>
            <a:ext cx="4648200" cy="701129"/>
          </a:xfrm>
          <a:prstGeom prst="roundRect">
            <a:avLst>
              <a:gd fmla="val 10868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7"/>
          <p:cNvSpPr txBox="1"/>
          <p:nvPr/>
        </p:nvSpPr>
        <p:spPr>
          <a:xfrm>
            <a:off x="6800850" y="3977282"/>
            <a:ext cx="4305300" cy="4725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B. Membantu audit, peningkatan skala, dan identifikasi masalah</a:t>
            </a:r>
            <a:endParaRPr/>
          </a:p>
        </p:txBody>
      </p:sp>
      <p:sp>
        <p:nvSpPr>
          <p:cNvPr id="236" name="Google Shape;236;p17"/>
          <p:cNvSpPr/>
          <p:nvPr/>
        </p:nvSpPr>
        <p:spPr>
          <a:xfrm>
            <a:off x="6629400" y="4659362"/>
            <a:ext cx="4648200" cy="701129"/>
          </a:xfrm>
          <a:prstGeom prst="roundRect">
            <a:avLst>
              <a:gd fmla="val 10868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7"/>
          <p:cNvSpPr txBox="1"/>
          <p:nvPr/>
        </p:nvSpPr>
        <p:spPr>
          <a:xfrm>
            <a:off x="6800850" y="4773662"/>
            <a:ext cx="4305300" cy="4725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C. Merupakan syarat mutlak mendapatkan sertifikasi CCIE</a:t>
            </a:r>
            <a:endParaRPr/>
          </a:p>
        </p:txBody>
      </p:sp>
      <p:sp>
        <p:nvSpPr>
          <p:cNvPr id="238" name="Google Shape;238;p17"/>
          <p:cNvSpPr/>
          <p:nvPr/>
        </p:nvSpPr>
        <p:spPr>
          <a:xfrm>
            <a:off x="6629400" y="5455741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7"/>
          <p:cNvSpPr txBox="1"/>
          <p:nvPr/>
        </p:nvSpPr>
        <p:spPr>
          <a:xfrm>
            <a:off x="6800850" y="5570041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Untuk menghapus sistem dan perangkat keras lama</a:t>
            </a:r>
            <a:endParaRPr/>
          </a:p>
        </p:txBody>
      </p:sp>
      <p:sp>
        <p:nvSpPr>
          <p:cNvPr id="240" name="Google Shape;240;p17"/>
          <p:cNvSpPr/>
          <p:nvPr/>
        </p:nvSpPr>
        <p:spPr>
          <a:xfrm>
            <a:off x="914400" y="3971478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7"/>
          <p:cNvSpPr/>
          <p:nvPr/>
        </p:nvSpPr>
        <p:spPr>
          <a:xfrm>
            <a:off x="914400" y="4554587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7"/>
          <p:cNvSpPr/>
          <p:nvPr/>
        </p:nvSpPr>
        <p:spPr>
          <a:xfrm>
            <a:off x="914400" y="5137695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7"/>
          <p:cNvSpPr/>
          <p:nvPr/>
        </p:nvSpPr>
        <p:spPr>
          <a:xfrm>
            <a:off x="914400" y="5720804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7"/>
          <p:cNvSpPr/>
          <p:nvPr/>
        </p:nvSpPr>
        <p:spPr>
          <a:xfrm>
            <a:off x="6629400" y="3758207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7"/>
          <p:cNvSpPr/>
          <p:nvPr/>
        </p:nvSpPr>
        <p:spPr>
          <a:xfrm>
            <a:off x="6629400" y="4554587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17"/>
          <p:cNvSpPr/>
          <p:nvPr/>
        </p:nvSpPr>
        <p:spPr>
          <a:xfrm>
            <a:off x="6629400" y="5350966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7"/>
          <p:cNvSpPr/>
          <p:nvPr/>
        </p:nvSpPr>
        <p:spPr>
          <a:xfrm>
            <a:off x="6629400" y="5934075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7"/>
          <p:cNvSpPr txBox="1"/>
          <p:nvPr/>
        </p:nvSpPr>
        <p:spPr>
          <a:xfrm>
            <a:off x="571500" y="809178"/>
            <a:ext cx="1160145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Bagian 4: Keamanan &amp; Manajemen</a:t>
            </a:r>
            <a:endParaRPr/>
          </a:p>
        </p:txBody>
      </p:sp>
      <p:sp>
        <p:nvSpPr>
          <p:cNvPr id="249" name="Google Shape;249;p17"/>
          <p:cNvSpPr/>
          <p:nvPr/>
        </p:nvSpPr>
        <p:spPr>
          <a:xfrm>
            <a:off x="571500" y="1552128"/>
            <a:ext cx="11049000" cy="28575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50" name="Google Shape;250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349314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1" name="Google Shape;251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14400" y="4076253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2" name="Google Shape;252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465936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3" name="Google Shape;253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5242470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4" name="Google Shape;254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327987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5" name="Google Shape;255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29400" y="386298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6" name="Google Shape;256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465936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7" name="Google Shape;257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5455741"/>
            <a:ext cx="17145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62" name="Google Shape;26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91400" y="2052637"/>
            <a:ext cx="42291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18"/>
          <p:cNvSpPr txBox="1"/>
          <p:nvPr/>
        </p:nvSpPr>
        <p:spPr>
          <a:xfrm>
            <a:off x="571500" y="2477392"/>
            <a:ext cx="6660832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Kunci Sukses Insinyur Jaringan Modern</a:t>
            </a:r>
            <a:endParaRPr/>
          </a:p>
        </p:txBody>
      </p:sp>
      <p:sp>
        <p:nvSpPr>
          <p:cNvPr id="264" name="Google Shape;264;p18"/>
          <p:cNvSpPr txBox="1"/>
          <p:nvPr/>
        </p:nvSpPr>
        <p:spPr>
          <a:xfrm>
            <a:off x="571500" y="2961233"/>
            <a:ext cx="634365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Dalam memecahkan masalah kompleks, ahli jaringan tidak hanya berkutat pada kabel dan router fisik, namun meluas pada arsitektur perangkat lunak:</a:t>
            </a:r>
            <a:endParaRPr/>
          </a:p>
        </p:txBody>
      </p:sp>
      <p:sp>
        <p:nvSpPr>
          <p:cNvPr id="265" name="Google Shape;265;p18"/>
          <p:cNvSpPr txBox="1"/>
          <p:nvPr/>
        </p:nvSpPr>
        <p:spPr>
          <a:xfrm>
            <a:off x="952500" y="3532733"/>
            <a:ext cx="59626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Optimalisasi bandwidth dan manajemen latensi.</a:t>
            </a:r>
            <a:endParaRPr/>
          </a:p>
        </p:txBody>
      </p:sp>
      <p:sp>
        <p:nvSpPr>
          <p:cNvPr id="266" name="Google Shape;266;p18"/>
          <p:cNvSpPr txBox="1"/>
          <p:nvPr/>
        </p:nvSpPr>
        <p:spPr>
          <a:xfrm>
            <a:off x="952500" y="3951833"/>
            <a:ext cx="59626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Pemahaman ekosistem Cloud Computing (AWS/Azure).</a:t>
            </a:r>
            <a:endParaRPr/>
          </a:p>
        </p:txBody>
      </p:sp>
      <p:sp>
        <p:nvSpPr>
          <p:cNvPr id="267" name="Google Shape;267;p18"/>
          <p:cNvSpPr txBox="1"/>
          <p:nvPr/>
        </p:nvSpPr>
        <p:spPr>
          <a:xfrm>
            <a:off x="952500" y="4370933"/>
            <a:ext cx="59626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Sinergi mendalam dengan pakar Keamanan Siber.</a:t>
            </a:r>
            <a:endParaRPr/>
          </a:p>
        </p:txBody>
      </p:sp>
      <p:sp>
        <p:nvSpPr>
          <p:cNvPr id="268" name="Google Shape;268;p18"/>
          <p:cNvSpPr txBox="1"/>
          <p:nvPr/>
        </p:nvSpPr>
        <p:spPr>
          <a:xfrm>
            <a:off x="952500" y="4790033"/>
            <a:ext cx="59626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Implementasi otomatisasi dan SDN (Software-Defined Networking).</a:t>
            </a:r>
            <a:endParaRPr/>
          </a:p>
        </p:txBody>
      </p:sp>
      <p:sp>
        <p:nvSpPr>
          <p:cNvPr id="269" name="Google Shape;269;p18"/>
          <p:cNvSpPr txBox="1"/>
          <p:nvPr/>
        </p:nvSpPr>
        <p:spPr>
          <a:xfrm>
            <a:off x="571500" y="571500"/>
            <a:ext cx="1160145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Jeda Kuis: Memahami Lingkup Pekerjaan</a:t>
            </a:r>
            <a:endParaRPr/>
          </a:p>
        </p:txBody>
      </p:sp>
      <p:sp>
        <p:nvSpPr>
          <p:cNvPr id="270" name="Google Shape;270;p18"/>
          <p:cNvSpPr/>
          <p:nvPr/>
        </p:nvSpPr>
        <p:spPr>
          <a:xfrm>
            <a:off x="571500" y="1314450"/>
            <a:ext cx="11049000" cy="28575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71" name="Google Shape;271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3551783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2" name="Google Shape;272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3970883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3" name="Google Shape;273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4389983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4" name="Google Shape;27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4809083"/>
            <a:ext cx="228600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79" name="Google Shape;27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786383"/>
            <a:ext cx="5334000" cy="45001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0" name="Google Shape;280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1786383"/>
            <a:ext cx="5334000" cy="45001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1" name="Google Shape;281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19750" y="-857250"/>
            <a:ext cx="3810000" cy="157608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19"/>
          <p:cNvSpPr txBox="1"/>
          <p:nvPr/>
        </p:nvSpPr>
        <p:spPr>
          <a:xfrm>
            <a:off x="914400" y="2129283"/>
            <a:ext cx="488061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9. Posisi senior apa yang secara khusus menuntut perancangan desain tingkat tinggi dan strategi infrastruktur jangka panjang?</a:t>
            </a:r>
            <a:endParaRPr/>
          </a:p>
        </p:txBody>
      </p:sp>
      <p:sp>
        <p:nvSpPr>
          <p:cNvPr id="283" name="Google Shape;283;p19"/>
          <p:cNvSpPr txBox="1"/>
          <p:nvPr/>
        </p:nvSpPr>
        <p:spPr>
          <a:xfrm>
            <a:off x="6629400" y="2129283"/>
            <a:ext cx="488061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10. Tingkat ketersediaan layanan (uptime) yang sering dianggap sebagai standar industri ekselen (seperti contoh pada resume) adalah...</a:t>
            </a:r>
            <a:endParaRPr/>
          </a:p>
        </p:txBody>
      </p:sp>
      <p:sp>
        <p:nvSpPr>
          <p:cNvPr id="284" name="Google Shape;284;p19"/>
          <p:cNvSpPr/>
          <p:nvPr/>
        </p:nvSpPr>
        <p:spPr>
          <a:xfrm>
            <a:off x="914400" y="3493144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9"/>
          <p:cNvSpPr txBox="1"/>
          <p:nvPr/>
        </p:nvSpPr>
        <p:spPr>
          <a:xfrm>
            <a:off x="1085850" y="3607444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Junior Network Engineer</a:t>
            </a:r>
            <a:endParaRPr/>
          </a:p>
        </p:txBody>
      </p:sp>
      <p:sp>
        <p:nvSpPr>
          <p:cNvPr id="286" name="Google Shape;286;p19"/>
          <p:cNvSpPr/>
          <p:nvPr/>
        </p:nvSpPr>
        <p:spPr>
          <a:xfrm>
            <a:off x="914400" y="4076253"/>
            <a:ext cx="4648200" cy="701129"/>
          </a:xfrm>
          <a:prstGeom prst="roundRect">
            <a:avLst>
              <a:gd fmla="val 10868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19"/>
          <p:cNvSpPr txBox="1"/>
          <p:nvPr/>
        </p:nvSpPr>
        <p:spPr>
          <a:xfrm>
            <a:off x="1085850" y="4190553"/>
            <a:ext cx="4305300" cy="4725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B. Arsitek Solusi Jaringan (Network Solutions Architect)</a:t>
            </a:r>
            <a:endParaRPr/>
          </a:p>
        </p:txBody>
      </p:sp>
      <p:sp>
        <p:nvSpPr>
          <p:cNvPr id="288" name="Google Shape;288;p19"/>
          <p:cNvSpPr/>
          <p:nvPr/>
        </p:nvSpPr>
        <p:spPr>
          <a:xfrm>
            <a:off x="914400" y="4872632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19"/>
          <p:cNvSpPr txBox="1"/>
          <p:nvPr/>
        </p:nvSpPr>
        <p:spPr>
          <a:xfrm>
            <a:off x="1085850" y="4986932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C. Administrator Jaringan Operasional</a:t>
            </a:r>
            <a:endParaRPr/>
          </a:p>
        </p:txBody>
      </p:sp>
      <p:sp>
        <p:nvSpPr>
          <p:cNvPr id="290" name="Google Shape;290;p19"/>
          <p:cNvSpPr/>
          <p:nvPr/>
        </p:nvSpPr>
        <p:spPr>
          <a:xfrm>
            <a:off x="914400" y="5455741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9"/>
          <p:cNvSpPr txBox="1"/>
          <p:nvPr/>
        </p:nvSpPr>
        <p:spPr>
          <a:xfrm>
            <a:off x="1085850" y="5570041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Insinyur Jaringan Nirkabel Terapan</a:t>
            </a:r>
            <a:endParaRPr/>
          </a:p>
        </p:txBody>
      </p:sp>
      <p:sp>
        <p:nvSpPr>
          <p:cNvPr id="292" name="Google Shape;292;p19"/>
          <p:cNvSpPr/>
          <p:nvPr/>
        </p:nvSpPr>
        <p:spPr>
          <a:xfrm>
            <a:off x="6629400" y="3599705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19"/>
          <p:cNvSpPr txBox="1"/>
          <p:nvPr/>
        </p:nvSpPr>
        <p:spPr>
          <a:xfrm>
            <a:off x="6800850" y="3714005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90.00%</a:t>
            </a:r>
            <a:endParaRPr/>
          </a:p>
        </p:txBody>
      </p:sp>
      <p:sp>
        <p:nvSpPr>
          <p:cNvPr id="294" name="Google Shape;294;p19"/>
          <p:cNvSpPr/>
          <p:nvPr/>
        </p:nvSpPr>
        <p:spPr>
          <a:xfrm>
            <a:off x="6629400" y="4182814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19"/>
          <p:cNvSpPr txBox="1"/>
          <p:nvPr/>
        </p:nvSpPr>
        <p:spPr>
          <a:xfrm>
            <a:off x="6800850" y="4297114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B. 95.50%</a:t>
            </a:r>
            <a:endParaRPr/>
          </a:p>
        </p:txBody>
      </p:sp>
      <p:sp>
        <p:nvSpPr>
          <p:cNvPr id="296" name="Google Shape;296;p19"/>
          <p:cNvSpPr/>
          <p:nvPr/>
        </p:nvSpPr>
        <p:spPr>
          <a:xfrm>
            <a:off x="6629400" y="4765923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19"/>
          <p:cNvSpPr txBox="1"/>
          <p:nvPr/>
        </p:nvSpPr>
        <p:spPr>
          <a:xfrm>
            <a:off x="6800850" y="4880223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C. 99.99%</a:t>
            </a:r>
            <a:endParaRPr/>
          </a:p>
        </p:txBody>
      </p:sp>
      <p:sp>
        <p:nvSpPr>
          <p:cNvPr id="298" name="Google Shape;298;p19"/>
          <p:cNvSpPr/>
          <p:nvPr/>
        </p:nvSpPr>
        <p:spPr>
          <a:xfrm>
            <a:off x="6629400" y="5349031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19"/>
          <p:cNvSpPr txBox="1"/>
          <p:nvPr/>
        </p:nvSpPr>
        <p:spPr>
          <a:xfrm>
            <a:off x="6800850" y="5463331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100.00%</a:t>
            </a:r>
            <a:endParaRPr/>
          </a:p>
        </p:txBody>
      </p:sp>
      <p:sp>
        <p:nvSpPr>
          <p:cNvPr id="300" name="Google Shape;300;p19"/>
          <p:cNvSpPr/>
          <p:nvPr/>
        </p:nvSpPr>
        <p:spPr>
          <a:xfrm>
            <a:off x="914400" y="3971478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19"/>
          <p:cNvSpPr/>
          <p:nvPr/>
        </p:nvSpPr>
        <p:spPr>
          <a:xfrm>
            <a:off x="914400" y="4767857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19"/>
          <p:cNvSpPr/>
          <p:nvPr/>
        </p:nvSpPr>
        <p:spPr>
          <a:xfrm>
            <a:off x="914400" y="5350966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19"/>
          <p:cNvSpPr/>
          <p:nvPr/>
        </p:nvSpPr>
        <p:spPr>
          <a:xfrm>
            <a:off x="914400" y="5934075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9"/>
          <p:cNvSpPr/>
          <p:nvPr/>
        </p:nvSpPr>
        <p:spPr>
          <a:xfrm>
            <a:off x="6629400" y="4078039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19"/>
          <p:cNvSpPr/>
          <p:nvPr/>
        </p:nvSpPr>
        <p:spPr>
          <a:xfrm>
            <a:off x="6629400" y="4661148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19"/>
          <p:cNvSpPr/>
          <p:nvPr/>
        </p:nvSpPr>
        <p:spPr>
          <a:xfrm>
            <a:off x="6629400" y="5244256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19"/>
          <p:cNvSpPr/>
          <p:nvPr/>
        </p:nvSpPr>
        <p:spPr>
          <a:xfrm>
            <a:off x="6629400" y="5827365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19"/>
          <p:cNvSpPr txBox="1"/>
          <p:nvPr/>
        </p:nvSpPr>
        <p:spPr>
          <a:xfrm>
            <a:off x="571500" y="729108"/>
            <a:ext cx="1160145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Bagian 5: Strategi &amp; Kinerja</a:t>
            </a:r>
            <a:endParaRPr/>
          </a:p>
        </p:txBody>
      </p:sp>
      <p:sp>
        <p:nvSpPr>
          <p:cNvPr id="309" name="Google Shape;309;p19"/>
          <p:cNvSpPr/>
          <p:nvPr/>
        </p:nvSpPr>
        <p:spPr>
          <a:xfrm>
            <a:off x="571500" y="1472058"/>
            <a:ext cx="11049000" cy="28575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10" name="Google Shape;310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349314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1" name="Google Shape;311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14400" y="4076253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2" name="Google Shape;312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487263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3" name="Google Shape;313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5455741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4" name="Google Shape;314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359970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5" name="Google Shape;315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418281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6" name="Google Shape;316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29400" y="4765923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7" name="Google Shape;317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5349031"/>
            <a:ext cx="17145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22" name="Google Shape;32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786383"/>
            <a:ext cx="5334000" cy="45001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3" name="Google Shape;323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1786383"/>
            <a:ext cx="5334000" cy="45001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4" name="Google Shape;324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86000" y="2476500"/>
            <a:ext cx="5715000" cy="157608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20"/>
          <p:cNvSpPr txBox="1"/>
          <p:nvPr/>
        </p:nvSpPr>
        <p:spPr>
          <a:xfrm>
            <a:off x="914400" y="2129283"/>
            <a:ext cx="488061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11. Selain firewall dan VPN, perlindungan apa yang harus diterapkan insinyur keamanan jaringan untuk kontrol akses ketat?</a:t>
            </a:r>
            <a:endParaRPr/>
          </a:p>
        </p:txBody>
      </p:sp>
      <p:sp>
        <p:nvSpPr>
          <p:cNvPr id="326" name="Google Shape;326;p20"/>
          <p:cNvSpPr txBox="1"/>
          <p:nvPr/>
        </p:nvSpPr>
        <p:spPr>
          <a:xfrm>
            <a:off x="6629400" y="2129283"/>
            <a:ext cx="488061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12. Siapakah yang secara spesifik bertanggung jawab atas integrasi sistem untuk memungkinkan komunikasi suara efisien via jaringan IP?</a:t>
            </a:r>
            <a:endParaRPr/>
          </a:p>
        </p:txBody>
      </p:sp>
      <p:sp>
        <p:nvSpPr>
          <p:cNvPr id="327" name="Google Shape;327;p20"/>
          <p:cNvSpPr/>
          <p:nvPr/>
        </p:nvSpPr>
        <p:spPr>
          <a:xfrm>
            <a:off x="914400" y="3493144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20"/>
          <p:cNvSpPr txBox="1"/>
          <p:nvPr/>
        </p:nvSpPr>
        <p:spPr>
          <a:xfrm>
            <a:off x="1085850" y="3607444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Implementasi DHCP dan DNS statis</a:t>
            </a:r>
            <a:endParaRPr/>
          </a:p>
        </p:txBody>
      </p:sp>
      <p:sp>
        <p:nvSpPr>
          <p:cNvPr id="329" name="Google Shape;329;p20"/>
          <p:cNvSpPr/>
          <p:nvPr/>
        </p:nvSpPr>
        <p:spPr>
          <a:xfrm>
            <a:off x="914400" y="4076253"/>
            <a:ext cx="4648200" cy="701129"/>
          </a:xfrm>
          <a:prstGeom prst="roundRect">
            <a:avLst>
              <a:gd fmla="val 10868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20"/>
          <p:cNvSpPr txBox="1"/>
          <p:nvPr/>
        </p:nvSpPr>
        <p:spPr>
          <a:xfrm>
            <a:off x="1085850" y="4190553"/>
            <a:ext cx="4305300" cy="4725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B. ACL (Access Control Lists) dan Otentikasi Dua Faktor</a:t>
            </a:r>
            <a:endParaRPr/>
          </a:p>
        </p:txBody>
      </p:sp>
      <p:sp>
        <p:nvSpPr>
          <p:cNvPr id="331" name="Google Shape;331;p20"/>
          <p:cNvSpPr/>
          <p:nvPr/>
        </p:nvSpPr>
        <p:spPr>
          <a:xfrm>
            <a:off x="914400" y="4872632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20"/>
          <p:cNvSpPr txBox="1"/>
          <p:nvPr/>
        </p:nvSpPr>
        <p:spPr>
          <a:xfrm>
            <a:off x="1085850" y="4986932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C. Konfigurasi BGP dan OSPF eksklusif</a:t>
            </a:r>
            <a:endParaRPr/>
          </a:p>
        </p:txBody>
      </p:sp>
      <p:sp>
        <p:nvSpPr>
          <p:cNvPr id="333" name="Google Shape;333;p20"/>
          <p:cNvSpPr/>
          <p:nvPr/>
        </p:nvSpPr>
        <p:spPr>
          <a:xfrm>
            <a:off x="914400" y="5455741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20"/>
          <p:cNvSpPr txBox="1"/>
          <p:nvPr/>
        </p:nvSpPr>
        <p:spPr>
          <a:xfrm>
            <a:off x="1085850" y="5570041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Segmentasi perangkat menggunakan VLAN murni</a:t>
            </a:r>
            <a:endParaRPr/>
          </a:p>
        </p:txBody>
      </p:sp>
      <p:sp>
        <p:nvSpPr>
          <p:cNvPr id="335" name="Google Shape;335;p20"/>
          <p:cNvSpPr/>
          <p:nvPr/>
        </p:nvSpPr>
        <p:spPr>
          <a:xfrm>
            <a:off x="6629400" y="3599705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20"/>
          <p:cNvSpPr txBox="1"/>
          <p:nvPr/>
        </p:nvSpPr>
        <p:spPr>
          <a:xfrm>
            <a:off x="6800850" y="3714005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Insinyur Jaringan Cloud</a:t>
            </a:r>
            <a:endParaRPr/>
          </a:p>
        </p:txBody>
      </p:sp>
      <p:sp>
        <p:nvSpPr>
          <p:cNvPr id="337" name="Google Shape;337;p20"/>
          <p:cNvSpPr/>
          <p:nvPr/>
        </p:nvSpPr>
        <p:spPr>
          <a:xfrm>
            <a:off x="6629400" y="4182814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20"/>
          <p:cNvSpPr txBox="1"/>
          <p:nvPr/>
        </p:nvSpPr>
        <p:spPr>
          <a:xfrm>
            <a:off x="6800850" y="4297114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B. Insinyur Keamanan Jaringan</a:t>
            </a:r>
            <a:endParaRPr/>
          </a:p>
        </p:txBody>
      </p:sp>
      <p:sp>
        <p:nvSpPr>
          <p:cNvPr id="339" name="Google Shape;339;p20"/>
          <p:cNvSpPr/>
          <p:nvPr/>
        </p:nvSpPr>
        <p:spPr>
          <a:xfrm>
            <a:off x="6629400" y="4765923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20"/>
          <p:cNvSpPr txBox="1"/>
          <p:nvPr/>
        </p:nvSpPr>
        <p:spPr>
          <a:xfrm>
            <a:off x="6800850" y="4880223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C. Insinyur VoIP</a:t>
            </a:r>
            <a:endParaRPr/>
          </a:p>
        </p:txBody>
      </p:sp>
      <p:sp>
        <p:nvSpPr>
          <p:cNvPr id="341" name="Google Shape;341;p20"/>
          <p:cNvSpPr/>
          <p:nvPr/>
        </p:nvSpPr>
        <p:spPr>
          <a:xfrm>
            <a:off x="6629400" y="5349031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20"/>
          <p:cNvSpPr txBox="1"/>
          <p:nvPr/>
        </p:nvSpPr>
        <p:spPr>
          <a:xfrm>
            <a:off x="6800850" y="5463331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Arsitek Jaringan Makro</a:t>
            </a:r>
            <a:endParaRPr/>
          </a:p>
        </p:txBody>
      </p:sp>
      <p:sp>
        <p:nvSpPr>
          <p:cNvPr id="343" name="Google Shape;343;p20"/>
          <p:cNvSpPr/>
          <p:nvPr/>
        </p:nvSpPr>
        <p:spPr>
          <a:xfrm>
            <a:off x="914400" y="3971478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20"/>
          <p:cNvSpPr/>
          <p:nvPr/>
        </p:nvSpPr>
        <p:spPr>
          <a:xfrm>
            <a:off x="914400" y="4767857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20"/>
          <p:cNvSpPr/>
          <p:nvPr/>
        </p:nvSpPr>
        <p:spPr>
          <a:xfrm>
            <a:off x="914400" y="5350966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20"/>
          <p:cNvSpPr/>
          <p:nvPr/>
        </p:nvSpPr>
        <p:spPr>
          <a:xfrm>
            <a:off x="914400" y="5934075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20"/>
          <p:cNvSpPr/>
          <p:nvPr/>
        </p:nvSpPr>
        <p:spPr>
          <a:xfrm>
            <a:off x="6629400" y="4078039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20"/>
          <p:cNvSpPr/>
          <p:nvPr/>
        </p:nvSpPr>
        <p:spPr>
          <a:xfrm>
            <a:off x="6629400" y="4661148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20"/>
          <p:cNvSpPr/>
          <p:nvPr/>
        </p:nvSpPr>
        <p:spPr>
          <a:xfrm>
            <a:off x="6629400" y="5244256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20"/>
          <p:cNvSpPr/>
          <p:nvPr/>
        </p:nvSpPr>
        <p:spPr>
          <a:xfrm>
            <a:off x="6629400" y="5827365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20"/>
          <p:cNvSpPr txBox="1"/>
          <p:nvPr/>
        </p:nvSpPr>
        <p:spPr>
          <a:xfrm>
            <a:off x="571500" y="729108"/>
            <a:ext cx="1160145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Bagian 6: Kontrol Akses &amp; VoIP</a:t>
            </a:r>
            <a:endParaRPr/>
          </a:p>
        </p:txBody>
      </p:sp>
      <p:sp>
        <p:nvSpPr>
          <p:cNvPr id="352" name="Google Shape;352;p20"/>
          <p:cNvSpPr/>
          <p:nvPr/>
        </p:nvSpPr>
        <p:spPr>
          <a:xfrm>
            <a:off x="571500" y="1472058"/>
            <a:ext cx="11049000" cy="28575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53" name="Google Shape;353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349314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4" name="Google Shape;354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14400" y="4076253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5" name="Google Shape;355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487263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6" name="Google Shape;356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5455741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7" name="Google Shape;357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359970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8" name="Google Shape;358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418281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9" name="Google Shape;359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29400" y="4765923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60" name="Google Shape;360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5349031"/>
            <a:ext cx="17145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65" name="Google Shape;36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866453"/>
            <a:ext cx="5334000" cy="44200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66" name="Google Shape;36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1866453"/>
            <a:ext cx="5334000" cy="44200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67" name="Google Shape;367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19750" y="-857250"/>
            <a:ext cx="3810000" cy="237678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21"/>
          <p:cNvSpPr txBox="1"/>
          <p:nvPr/>
        </p:nvSpPr>
        <p:spPr>
          <a:xfrm>
            <a:off x="914400" y="2209353"/>
            <a:ext cx="4880610" cy="880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13. Apa manfaat bisnis paling utama dari menerapkan layanan jaringan berbasis cloud dalam suatu organisasi?</a:t>
            </a:r>
            <a:endParaRPr/>
          </a:p>
        </p:txBody>
      </p:sp>
      <p:sp>
        <p:nvSpPr>
          <p:cNvPr id="369" name="Google Shape;369;p21"/>
          <p:cNvSpPr txBox="1"/>
          <p:nvPr/>
        </p:nvSpPr>
        <p:spPr>
          <a:xfrm>
            <a:off x="6629400" y="2209353"/>
            <a:ext cx="488061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14. Perangkat keras esensial apa saja yang biasanya dikonfigurasi secara manual dari vendor seperti Cisco atau Juniper?</a:t>
            </a:r>
            <a:endParaRPr/>
          </a:p>
        </p:txBody>
      </p:sp>
      <p:sp>
        <p:nvSpPr>
          <p:cNvPr id="370" name="Google Shape;370;p21"/>
          <p:cNvSpPr/>
          <p:nvPr/>
        </p:nvSpPr>
        <p:spPr>
          <a:xfrm>
            <a:off x="914400" y="3279874"/>
            <a:ext cx="4648200" cy="701129"/>
          </a:xfrm>
          <a:prstGeom prst="roundRect">
            <a:avLst>
              <a:gd fmla="val 10868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21"/>
          <p:cNvSpPr txBox="1"/>
          <p:nvPr/>
        </p:nvSpPr>
        <p:spPr>
          <a:xfrm>
            <a:off x="1085850" y="3394174"/>
            <a:ext cx="4305300" cy="4725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Menghapus kebutuhan perangkat keras komputer (PC)</a:t>
            </a:r>
            <a:endParaRPr/>
          </a:p>
        </p:txBody>
      </p:sp>
      <p:sp>
        <p:nvSpPr>
          <p:cNvPr id="372" name="Google Shape;372;p21"/>
          <p:cNvSpPr/>
          <p:nvPr/>
        </p:nvSpPr>
        <p:spPr>
          <a:xfrm>
            <a:off x="914400" y="4076253"/>
            <a:ext cx="4648200" cy="701129"/>
          </a:xfrm>
          <a:prstGeom prst="roundRect">
            <a:avLst>
              <a:gd fmla="val 10868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21"/>
          <p:cNvSpPr txBox="1"/>
          <p:nvPr/>
        </p:nvSpPr>
        <p:spPr>
          <a:xfrm>
            <a:off x="1085850" y="4190553"/>
            <a:ext cx="4305300" cy="4725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B. Meningkatkan skalabilitas dan mengoptimalkan biaya</a:t>
            </a:r>
            <a:endParaRPr/>
          </a:p>
        </p:txBody>
      </p:sp>
      <p:sp>
        <p:nvSpPr>
          <p:cNvPr id="374" name="Google Shape;374;p21"/>
          <p:cNvSpPr/>
          <p:nvPr/>
        </p:nvSpPr>
        <p:spPr>
          <a:xfrm>
            <a:off x="914400" y="4872632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21"/>
          <p:cNvSpPr txBox="1"/>
          <p:nvPr/>
        </p:nvSpPr>
        <p:spPr>
          <a:xfrm>
            <a:off x="1085850" y="4986932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C. Mengamankan jaringan dari serangan siber 100%</a:t>
            </a:r>
            <a:endParaRPr/>
          </a:p>
        </p:txBody>
      </p:sp>
      <p:sp>
        <p:nvSpPr>
          <p:cNvPr id="376" name="Google Shape;376;p21"/>
          <p:cNvSpPr/>
          <p:nvPr/>
        </p:nvSpPr>
        <p:spPr>
          <a:xfrm>
            <a:off x="914400" y="5455741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21"/>
          <p:cNvSpPr txBox="1"/>
          <p:nvPr/>
        </p:nvSpPr>
        <p:spPr>
          <a:xfrm>
            <a:off x="1085850" y="5570041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Mengganti sepenuhnya staf operasional TI</a:t>
            </a:r>
            <a:endParaRPr/>
          </a:p>
        </p:txBody>
      </p:sp>
      <p:sp>
        <p:nvSpPr>
          <p:cNvPr id="378" name="Google Shape;378;p21"/>
          <p:cNvSpPr/>
          <p:nvPr/>
        </p:nvSpPr>
        <p:spPr>
          <a:xfrm>
            <a:off x="6629400" y="3639740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21"/>
          <p:cNvSpPr txBox="1"/>
          <p:nvPr/>
        </p:nvSpPr>
        <p:spPr>
          <a:xfrm>
            <a:off x="6800850" y="3754040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A. Desktop workstation dan perangkat periferal</a:t>
            </a:r>
            <a:endParaRPr/>
          </a:p>
        </p:txBody>
      </p:sp>
      <p:sp>
        <p:nvSpPr>
          <p:cNvPr id="380" name="Google Shape;380;p21"/>
          <p:cNvSpPr/>
          <p:nvPr/>
        </p:nvSpPr>
        <p:spPr>
          <a:xfrm>
            <a:off x="6629400" y="4222849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ECFDF5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21"/>
          <p:cNvSpPr txBox="1"/>
          <p:nvPr/>
        </p:nvSpPr>
        <p:spPr>
          <a:xfrm>
            <a:off x="6800850" y="4337149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B. Router, switch, firewall, dan load balancer</a:t>
            </a:r>
            <a:endParaRPr/>
          </a:p>
        </p:txBody>
      </p:sp>
      <p:sp>
        <p:nvSpPr>
          <p:cNvPr id="382" name="Google Shape;382;p21"/>
          <p:cNvSpPr/>
          <p:nvPr/>
        </p:nvSpPr>
        <p:spPr>
          <a:xfrm>
            <a:off x="6629400" y="4805957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21"/>
          <p:cNvSpPr txBox="1"/>
          <p:nvPr/>
        </p:nvSpPr>
        <p:spPr>
          <a:xfrm>
            <a:off x="6800850" y="4920257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C. Server aplikasi dan pengelola basis data</a:t>
            </a:r>
            <a:endParaRPr/>
          </a:p>
        </p:txBody>
      </p:sp>
      <p:sp>
        <p:nvSpPr>
          <p:cNvPr id="384" name="Google Shape;384;p21"/>
          <p:cNvSpPr/>
          <p:nvPr/>
        </p:nvSpPr>
        <p:spPr>
          <a:xfrm>
            <a:off x="6629400" y="5389066"/>
            <a:ext cx="4648200" cy="487858"/>
          </a:xfrm>
          <a:prstGeom prst="roundRect">
            <a:avLst>
              <a:gd fmla="val 15619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21"/>
          <p:cNvSpPr txBox="1"/>
          <p:nvPr/>
        </p:nvSpPr>
        <p:spPr>
          <a:xfrm>
            <a:off x="6800850" y="5503366"/>
            <a:ext cx="4305300" cy="2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D. Kabel fiber optik eksternal milik ISP</a:t>
            </a:r>
            <a:endParaRPr/>
          </a:p>
        </p:txBody>
      </p:sp>
      <p:sp>
        <p:nvSpPr>
          <p:cNvPr id="386" name="Google Shape;386;p21"/>
          <p:cNvSpPr/>
          <p:nvPr/>
        </p:nvSpPr>
        <p:spPr>
          <a:xfrm>
            <a:off x="914400" y="3971478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21"/>
          <p:cNvSpPr/>
          <p:nvPr/>
        </p:nvSpPr>
        <p:spPr>
          <a:xfrm>
            <a:off x="914400" y="4767857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21"/>
          <p:cNvSpPr/>
          <p:nvPr/>
        </p:nvSpPr>
        <p:spPr>
          <a:xfrm>
            <a:off x="914400" y="5350966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21"/>
          <p:cNvSpPr/>
          <p:nvPr/>
        </p:nvSpPr>
        <p:spPr>
          <a:xfrm>
            <a:off x="914400" y="5934075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21"/>
          <p:cNvSpPr/>
          <p:nvPr/>
        </p:nvSpPr>
        <p:spPr>
          <a:xfrm>
            <a:off x="6629400" y="4118074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21"/>
          <p:cNvSpPr/>
          <p:nvPr/>
        </p:nvSpPr>
        <p:spPr>
          <a:xfrm>
            <a:off x="6629400" y="4701182"/>
            <a:ext cx="46482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21"/>
          <p:cNvSpPr/>
          <p:nvPr/>
        </p:nvSpPr>
        <p:spPr>
          <a:xfrm>
            <a:off x="6629400" y="5284291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21"/>
          <p:cNvSpPr/>
          <p:nvPr/>
        </p:nvSpPr>
        <p:spPr>
          <a:xfrm>
            <a:off x="6629400" y="5867400"/>
            <a:ext cx="46482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21"/>
          <p:cNvSpPr txBox="1"/>
          <p:nvPr/>
        </p:nvSpPr>
        <p:spPr>
          <a:xfrm>
            <a:off x="571500" y="809178"/>
            <a:ext cx="1160145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Bagian 7: Cloud &amp; Perangkat Keras</a:t>
            </a:r>
            <a:endParaRPr/>
          </a:p>
        </p:txBody>
      </p:sp>
      <p:sp>
        <p:nvSpPr>
          <p:cNvPr id="395" name="Google Shape;395;p21"/>
          <p:cNvSpPr/>
          <p:nvPr/>
        </p:nvSpPr>
        <p:spPr>
          <a:xfrm>
            <a:off x="571500" y="1552128"/>
            <a:ext cx="11049000" cy="28575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96" name="Google Shape;396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327987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7" name="Google Shape;397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14400" y="4076253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8" name="Google Shape;398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487263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9" name="Google Shape;399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400" y="5455741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00" name="Google Shape;400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3639740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01" name="Google Shape;401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29400" y="4222849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02" name="Google Shape;402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4805957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03" name="Google Shape;403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5389066"/>
            <a:ext cx="17145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